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1" r:id="rId3"/>
  </p:sldMasterIdLst>
  <p:notesMasterIdLst>
    <p:notesMasterId r:id="rId57"/>
  </p:notesMasterIdLst>
  <p:sldIdLst>
    <p:sldId id="505" r:id="rId4"/>
    <p:sldId id="506" r:id="rId5"/>
    <p:sldId id="304" r:id="rId6"/>
    <p:sldId id="507" r:id="rId7"/>
    <p:sldId id="499" r:id="rId8"/>
    <p:sldId id="508" r:id="rId9"/>
    <p:sldId id="504" r:id="rId10"/>
    <p:sldId id="509" r:id="rId11"/>
    <p:sldId id="503" r:id="rId12"/>
    <p:sldId id="510" r:id="rId13"/>
    <p:sldId id="502" r:id="rId14"/>
    <p:sldId id="511" r:id="rId15"/>
    <p:sldId id="501" r:id="rId16"/>
    <p:sldId id="512" r:id="rId17"/>
    <p:sldId id="500" r:id="rId18"/>
    <p:sldId id="513" r:id="rId19"/>
    <p:sldId id="498" r:id="rId20"/>
    <p:sldId id="514" r:id="rId21"/>
    <p:sldId id="308" r:id="rId22"/>
    <p:sldId id="546" r:id="rId23"/>
    <p:sldId id="515" r:id="rId24"/>
    <p:sldId id="547" r:id="rId25"/>
    <p:sldId id="524" r:id="rId26"/>
    <p:sldId id="548" r:id="rId27"/>
    <p:sldId id="525" r:id="rId28"/>
    <p:sldId id="549" r:id="rId29"/>
    <p:sldId id="550" r:id="rId30"/>
    <p:sldId id="530" r:id="rId31"/>
    <p:sldId id="551" r:id="rId32"/>
    <p:sldId id="531" r:id="rId33"/>
    <p:sldId id="552" r:id="rId34"/>
    <p:sldId id="532" r:id="rId35"/>
    <p:sldId id="553" r:id="rId36"/>
    <p:sldId id="528" r:id="rId37"/>
    <p:sldId id="555" r:id="rId38"/>
    <p:sldId id="527" r:id="rId39"/>
    <p:sldId id="556" r:id="rId40"/>
    <p:sldId id="526" r:id="rId41"/>
    <p:sldId id="557" r:id="rId42"/>
    <p:sldId id="516" r:id="rId43"/>
    <p:sldId id="559" r:id="rId44"/>
    <p:sldId id="522" r:id="rId45"/>
    <p:sldId id="560" r:id="rId46"/>
    <p:sldId id="521" r:id="rId47"/>
    <p:sldId id="561" r:id="rId48"/>
    <p:sldId id="520" r:id="rId49"/>
    <p:sldId id="562" r:id="rId50"/>
    <p:sldId id="519" r:id="rId51"/>
    <p:sldId id="563" r:id="rId52"/>
    <p:sldId id="518" r:id="rId53"/>
    <p:sldId id="564" r:id="rId54"/>
    <p:sldId id="517" r:id="rId55"/>
    <p:sldId id="565" r:id="rId56"/>
  </p:sldIdLst>
  <p:sldSz cx="12192000" cy="6858000"/>
  <p:notesSz cx="6858000" cy="9144000"/>
  <p:custDataLst>
    <p:tags r:id="rId6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pos="385" userDrawn="1">
          <p15:clr>
            <a:srgbClr val="A4A3A4"/>
          </p15:clr>
        </p15:guide>
        <p15:guide id="2" pos="7223" userDrawn="1">
          <p15:clr>
            <a:srgbClr val="A4A3A4"/>
          </p15:clr>
        </p15:guide>
        <p15:guide id="3" orient="horz" pos="614" userDrawn="1">
          <p15:clr>
            <a:srgbClr val="A4A3A4"/>
          </p15:clr>
        </p15:guide>
        <p15:guide id="4" orient="horz" pos="693" userDrawn="1">
          <p15:clr>
            <a:srgbClr val="A4A3A4"/>
          </p15:clr>
        </p15:guide>
        <p15:guide id="5" orient="horz" pos="389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CC2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showGuides="1">
      <p:cViewPr varScale="1">
        <p:scale>
          <a:sx n="109" d="100"/>
          <a:sy n="109" d="100"/>
        </p:scale>
        <p:origin x="80" y="156"/>
      </p:cViewPr>
      <p:guideLst>
        <p:guide pos="385"/>
        <p:guide pos="7223"/>
        <p:guide orient="horz" pos="614"/>
        <p:guide orient="horz" pos="693"/>
        <p:guide orient="horz" pos="3898"/>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1" Type="http://schemas.openxmlformats.org/officeDocument/2006/relationships/tags" Target="tags/tag54.xml"/><Relationship Id="rId60" Type="http://schemas.openxmlformats.org/officeDocument/2006/relationships/tableStyles" Target="tableStyles.xml"/><Relationship Id="rId6" Type="http://schemas.openxmlformats.org/officeDocument/2006/relationships/slide" Target="slides/slide3.xml"/><Relationship Id="rId59" Type="http://schemas.openxmlformats.org/officeDocument/2006/relationships/viewProps" Target="viewProps.xml"/><Relationship Id="rId58" Type="http://schemas.openxmlformats.org/officeDocument/2006/relationships/presProps" Target="presProps.xml"/><Relationship Id="rId57" Type="http://schemas.openxmlformats.org/officeDocument/2006/relationships/notesMaster" Target="notesMasters/notesMaster1.xml"/><Relationship Id="rId56" Type="http://schemas.openxmlformats.org/officeDocument/2006/relationships/slide" Target="slides/slide53.xml"/><Relationship Id="rId55" Type="http://schemas.openxmlformats.org/officeDocument/2006/relationships/slide" Target="slides/slide52.xml"/><Relationship Id="rId54" Type="http://schemas.openxmlformats.org/officeDocument/2006/relationships/slide" Target="slides/slide5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2.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slide" Target="slides/slide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Master" Target="slideMasters/slideMaster2.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1C0BD1-17B8-42AB-B752-FC17ADC4DDC3}"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8142C1C-BA54-41F4-B3E6-899D081F7A69}"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hyperlink" Target="http://www.1ppt.com/moban/" TargetMode="Externa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zh-CN" altLang="en-US"/>
          </a:p>
        </p:txBody>
      </p:sp>
      <p:sp>
        <p:nvSpPr>
          <p:cNvPr id="4" name="日期占位符 3"/>
          <p:cNvSpPr>
            <a:spLocks noGrp="1"/>
          </p:cNvSpPr>
          <p:nvPr>
            <p:ph type="dt" sz="half" idx="10"/>
          </p:nvPr>
        </p:nvSpPr>
        <p:spPr/>
        <p:txBody>
          <a:bodyPr/>
          <a:lstStyle/>
          <a:p>
            <a:fld id="{8363A269-1422-4D05-94FC-9330D0055E1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6DCBAFD-7E2D-4483-80FA-043D9E6AEC67}"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8363A269-1422-4D05-94FC-9330D0055E1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6DCBAFD-7E2D-4483-80FA-043D9E6AEC67}"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8363A269-1422-4D05-94FC-9330D0055E1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6DCBAFD-7E2D-4483-80FA-043D9E6AEC67}"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8363A269-1422-4D05-94FC-9330D0055E1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6DCBAFD-7E2D-4483-80FA-043D9E6AEC67}" type="slidenum">
              <a:rPr lang="zh-CN" altLang="en-US" smtClean="0"/>
            </a:fld>
            <a:endParaRPr lang="zh-CN" alt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609600" y="274638"/>
            <a:ext cx="10972800" cy="1143000"/>
          </a:xfrm>
          <a:prstGeom prst="rect">
            <a:avLst/>
          </a:prstGeom>
        </p:spPr>
        <p:txBody>
          <a:bodyPr/>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609600" y="1600201"/>
            <a:ext cx="10972800" cy="4525963"/>
          </a:xfrm>
          <a:prstGeom prst="rect">
            <a:avLst/>
          </a:prstGeo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fld>
            <a:endParaRPr lang="zh-CN" altLang="en-US"/>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fld>
            <a:endParaRPr lang="zh-CN" alt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839200" y="274639"/>
            <a:ext cx="2743200" cy="5851525"/>
          </a:xfrm>
          <a:prstGeom prst="rect">
            <a:avLst/>
          </a:prstGeom>
        </p:spPr>
        <p:txBody>
          <a:bodyPr vert="eaVert"/>
          <a:lstStyle/>
          <a:p>
            <a:r>
              <a:rPr lang="zh-CN" altLang="en-US"/>
              <a:t>单击此处编辑母版标题样式</a:t>
            </a:r>
            <a:endParaRPr lang="zh-CN" altLang="en-US"/>
          </a:p>
        </p:txBody>
      </p:sp>
      <p:sp>
        <p:nvSpPr>
          <p:cNvPr id="3" name="竖排文字占位符 2"/>
          <p:cNvSpPr>
            <a:spLocks noGrp="1"/>
          </p:cNvSpPr>
          <p:nvPr>
            <p:ph type="body" orient="vert" idx="1"/>
          </p:nvPr>
        </p:nvSpPr>
        <p:spPr>
          <a:xfrm>
            <a:off x="609600" y="274639"/>
            <a:ext cx="8026400" cy="5851525"/>
          </a:xfrm>
          <a:prstGeom prst="rect">
            <a:avLst/>
          </a:prstGeom>
        </p:spPr>
        <p:txBody>
          <a:bodyPr vert="eaVert"/>
          <a:lstStyle/>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4" name="日期占位符 3"/>
          <p:cNvSpPr>
            <a:spLocks noGrp="1"/>
          </p:cNvSpPr>
          <p:nvPr>
            <p:ph type="dt" sz="half" idx="10"/>
          </p:nvPr>
        </p:nvSpPr>
        <p:spPr>
          <a:xfrm>
            <a:off x="609600" y="6356351"/>
            <a:ext cx="2844800" cy="365125"/>
          </a:xfrm>
          <a:prstGeom prst="rect">
            <a:avLst/>
          </a:prstGeom>
        </p:spPr>
        <p:txBody>
          <a:bodyPr/>
          <a:lstStyle/>
          <a:p>
            <a:fld id="{2E3AAC11-D570-4EA9-AFC0-30FB72BA45EB}" type="datetimeFigureOut">
              <a:rPr lang="zh-CN" altLang="en-US" smtClean="0"/>
            </a:fld>
            <a:endParaRPr lang="zh-CN" altLang="en-US"/>
          </a:p>
        </p:txBody>
      </p:sp>
      <p:sp>
        <p:nvSpPr>
          <p:cNvPr id="5" name="页脚占位符 4"/>
          <p:cNvSpPr>
            <a:spLocks noGrp="1"/>
          </p:cNvSpPr>
          <p:nvPr>
            <p:ph type="ftr" sz="quarter" idx="11"/>
          </p:nvPr>
        </p:nvSpPr>
        <p:spPr>
          <a:xfrm>
            <a:off x="4165600" y="6356351"/>
            <a:ext cx="3860800" cy="365125"/>
          </a:xfrm>
          <a:prstGeom prst="rect">
            <a:avLst/>
          </a:prstGeom>
        </p:spPr>
        <p:txBody>
          <a:bodyPr/>
          <a:lstStyle/>
          <a:p>
            <a:endParaRPr lang="zh-CN" altLang="en-US"/>
          </a:p>
        </p:txBody>
      </p:sp>
      <p:sp>
        <p:nvSpPr>
          <p:cNvPr id="6" name="灯片编号占位符 5"/>
          <p:cNvSpPr>
            <a:spLocks noGrp="1"/>
          </p:cNvSpPr>
          <p:nvPr>
            <p:ph type="sldNum" sz="quarter" idx="12"/>
          </p:nvPr>
        </p:nvSpPr>
        <p:spPr>
          <a:xfrm>
            <a:off x="8737600" y="6356351"/>
            <a:ext cx="2844800" cy="365125"/>
          </a:xfrm>
          <a:prstGeom prst="rect">
            <a:avLst/>
          </a:prstGeom>
        </p:spPr>
        <p:txBody>
          <a:bodyPr/>
          <a:lstStyle/>
          <a:p>
            <a:fld id="{55ECCFAA-F4FB-487C-9F1E-C8836D0C3DC9}" type="slidenum">
              <a:rPr lang="zh-CN" altLang="en-US" smtClean="0"/>
            </a:fld>
            <a:endParaRPr lang="zh-CN" alt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idx="1"/>
          </p:nvPr>
        </p:nvSpPr>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10"/>
          </p:nvPr>
        </p:nvSpPr>
        <p:spPr/>
        <p:txBody>
          <a:bodyPr/>
          <a:lstStyle/>
          <a:p>
            <a:fld id="{8363A269-1422-4D05-94FC-9330D0055E1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6DCBAFD-7E2D-4483-80FA-043D9E6AEC67}"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endParaRPr lang="zh-CN" altLang="en-US"/>
          </a:p>
        </p:txBody>
      </p:sp>
      <p:sp>
        <p:nvSpPr>
          <p:cNvPr id="4" name="日期占位符 3"/>
          <p:cNvSpPr>
            <a:spLocks noGrp="1"/>
          </p:cNvSpPr>
          <p:nvPr>
            <p:ph type="dt" sz="half" idx="10"/>
          </p:nvPr>
        </p:nvSpPr>
        <p:spPr/>
        <p:txBody>
          <a:bodyPr/>
          <a:lstStyle/>
          <a:p>
            <a:fld id="{8363A269-1422-4D05-94FC-9330D0055E1D}"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B6DCBAFD-7E2D-4483-80FA-043D9E6AEC67}"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日期占位符 4"/>
          <p:cNvSpPr>
            <a:spLocks noGrp="1"/>
          </p:cNvSpPr>
          <p:nvPr>
            <p:ph type="dt" sz="half" idx="10"/>
          </p:nvPr>
        </p:nvSpPr>
        <p:spPr/>
        <p:txBody>
          <a:bodyPr/>
          <a:lstStyle/>
          <a:p>
            <a:fld id="{8363A269-1422-4D05-94FC-9330D0055E1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6DCBAFD-7E2D-4483-80FA-043D9E6AEC67}"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8363A269-1422-4D05-94FC-9330D0055E1D}"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6DCBAFD-7E2D-4483-80FA-043D9E6AEC67}"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1_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4" name="内容占位符 3"/>
          <p:cNvSpPr>
            <a:spLocks noGrp="1"/>
          </p:cNvSpPr>
          <p:nvPr>
            <p:ph sz="half" idx="2"/>
          </p:nvPr>
        </p:nvSpPr>
        <p:spPr>
          <a:xfrm>
            <a:off x="839788" y="2505075"/>
            <a:ext cx="5157787"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endParaRPr lang="zh-CN" altLang="en-US"/>
          </a:p>
        </p:txBody>
      </p:sp>
      <p:sp>
        <p:nvSpPr>
          <p:cNvPr id="6" name="内容占位符 5"/>
          <p:cNvSpPr>
            <a:spLocks noGrp="1"/>
          </p:cNvSpPr>
          <p:nvPr>
            <p:ph sz="quarter" idx="4"/>
          </p:nvPr>
        </p:nvSpPr>
        <p:spPr>
          <a:xfrm>
            <a:off x="6172200" y="2505075"/>
            <a:ext cx="5183188" cy="3684588"/>
          </a:xfrm>
        </p:spPr>
        <p:txBody>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7" name="日期占位符 6"/>
          <p:cNvSpPr>
            <a:spLocks noGrp="1"/>
          </p:cNvSpPr>
          <p:nvPr>
            <p:ph type="dt" sz="half" idx="10"/>
          </p:nvPr>
        </p:nvSpPr>
        <p:spPr/>
        <p:txBody>
          <a:bodyPr/>
          <a:lstStyle/>
          <a:p>
            <a:fld id="{8363A269-1422-4D05-94FC-9330D0055E1D}"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B6DCBAFD-7E2D-4483-80FA-043D9E6AEC67}" type="slidenum">
              <a:rPr lang="zh-CN" altLang="en-US" smtClean="0"/>
            </a:fld>
            <a:endParaRPr lang="zh-CN" altLang="en-US"/>
          </a:p>
        </p:txBody>
      </p:sp>
      <p:sp>
        <p:nvSpPr>
          <p:cNvPr id="11" name="TextBox 3"/>
          <p:cNvSpPr txBox="1"/>
          <p:nvPr userDrawn="1"/>
        </p:nvSpPr>
        <p:spPr>
          <a:xfrm>
            <a:off x="1907705" y="506868"/>
            <a:ext cx="540060" cy="118430"/>
          </a:xfrm>
          <a:prstGeom prst="rect">
            <a:avLst/>
          </a:prstGeom>
          <a:noFill/>
        </p:spPr>
        <p:txBody>
          <a:bodyPr wrap="square" rtlCol="0">
            <a:spAutoFit/>
          </a:bodyPr>
          <a:lstStyle/>
          <a:p>
            <a:pPr>
              <a:lnSpc>
                <a:spcPct val="200000"/>
              </a:lnSpc>
            </a:pPr>
            <a:r>
              <a:rPr lang="en-US" altLang="zh-CN" sz="100" dirty="0">
                <a:solidFill>
                  <a:prstClr val="black"/>
                </a:solidFill>
                <a:latin typeface="微软雅黑" panose="020B0503020204020204" pitchFamily="34" charset="-122"/>
                <a:ea typeface="微软雅黑" panose="020B0503020204020204" pitchFamily="34" charset="-122"/>
                <a:hlinkClick r:id="rId2"/>
              </a:rPr>
              <a:t>PPT</a:t>
            </a:r>
            <a:r>
              <a:rPr lang="zh-CN" altLang="en-US" sz="100" dirty="0">
                <a:solidFill>
                  <a:prstClr val="black"/>
                </a:solidFill>
                <a:latin typeface="微软雅黑" panose="020B0503020204020204" pitchFamily="34" charset="-122"/>
                <a:ea typeface="微软雅黑" panose="020B0503020204020204" pitchFamily="34" charset="-122"/>
                <a:hlinkClick r:id="rId2"/>
              </a:rPr>
              <a:t>模板</a:t>
            </a:r>
            <a:r>
              <a:rPr lang="zh-CN" altLang="en-US" sz="100" dirty="0">
                <a:solidFill>
                  <a:prstClr val="black"/>
                </a:solidFill>
                <a:latin typeface="微软雅黑" panose="020B0503020204020204" pitchFamily="34" charset="-122"/>
                <a:ea typeface="微软雅黑" panose="020B0503020204020204" pitchFamily="34" charset="-122"/>
              </a:rPr>
              <a:t> </a:t>
            </a:r>
            <a:r>
              <a:rPr lang="en-US" altLang="zh-CN" sz="100" dirty="0">
                <a:solidFill>
                  <a:prstClr val="black"/>
                </a:solidFill>
                <a:latin typeface="微软雅黑" panose="020B0503020204020204" pitchFamily="34" charset="-122"/>
                <a:ea typeface="微软雅黑" panose="020B0503020204020204" pitchFamily="34" charset="-122"/>
              </a:rPr>
              <a:t>http://www.1ppt.com/moban/</a:t>
            </a:r>
            <a:r>
              <a:rPr lang="zh-CN" altLang="en-US" sz="100" dirty="0">
                <a:solidFill>
                  <a:prstClr val="black"/>
                </a:solidFill>
                <a:latin typeface="微软雅黑" panose="020B0503020204020204" pitchFamily="34" charset="-122"/>
                <a:ea typeface="微软雅黑" panose="020B0503020204020204" pitchFamily="34" charset="-122"/>
              </a:rPr>
              <a:t> </a:t>
            </a:r>
            <a:endParaRPr lang="en-US" altLang="zh-CN" sz="100" dirty="0">
              <a:solidFill>
                <a:prstClr val="black"/>
              </a:solidFill>
              <a:latin typeface="微软雅黑" panose="020B0503020204020204" pitchFamily="34" charset="-122"/>
              <a:ea typeface="微软雅黑" panose="020B0503020204020204" pitchFamily="34" charset="-122"/>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endParaRPr lang="zh-CN" altLang="en-US"/>
          </a:p>
        </p:txBody>
      </p:sp>
      <p:sp>
        <p:nvSpPr>
          <p:cNvPr id="3" name="日期占位符 2"/>
          <p:cNvSpPr>
            <a:spLocks noGrp="1"/>
          </p:cNvSpPr>
          <p:nvPr>
            <p:ph type="dt" sz="half" idx="10"/>
          </p:nvPr>
        </p:nvSpPr>
        <p:spPr/>
        <p:txBody>
          <a:bodyPr/>
          <a:lstStyle/>
          <a:p>
            <a:fld id="{8363A269-1422-4D05-94FC-9330D0055E1D}"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B6DCBAFD-7E2D-4483-80FA-043D9E6AEC67}"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8363A269-1422-4D05-94FC-9330D0055E1D}"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B6DCBAFD-7E2D-4483-80FA-043D9E6AEC67}"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endParaRPr lang="zh-CN" altLang="en-US"/>
          </a:p>
        </p:txBody>
      </p:sp>
      <p:sp>
        <p:nvSpPr>
          <p:cNvPr id="5" name="日期占位符 4"/>
          <p:cNvSpPr>
            <a:spLocks noGrp="1"/>
          </p:cNvSpPr>
          <p:nvPr>
            <p:ph type="dt" sz="half" idx="10"/>
          </p:nvPr>
        </p:nvSpPr>
        <p:spPr/>
        <p:txBody>
          <a:bodyPr/>
          <a:lstStyle/>
          <a:p>
            <a:fld id="{8363A269-1422-4D05-94FC-9330D0055E1D}"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B6DCBAFD-7E2D-4483-80FA-043D9E6AEC67}"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4" Type="http://schemas.openxmlformats.org/officeDocument/2006/relationships/theme" Target="../theme/theme2.xml"/><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endParaRPr lang="zh-CN" altLang="en-US"/>
          </a:p>
          <a:p>
            <a:pPr lvl="1"/>
            <a:r>
              <a:rPr lang="zh-CN" altLang="en-US"/>
              <a:t>二级</a:t>
            </a:r>
            <a:endParaRPr lang="zh-CN" altLang="en-US"/>
          </a:p>
          <a:p>
            <a:pPr lvl="2"/>
            <a:r>
              <a:rPr lang="zh-CN" altLang="en-US"/>
              <a:t>三级</a:t>
            </a:r>
            <a:endParaRPr lang="zh-CN" altLang="en-US"/>
          </a:p>
          <a:p>
            <a:pPr lvl="3"/>
            <a:r>
              <a:rPr lang="zh-CN" altLang="en-US"/>
              <a:t>四级</a:t>
            </a:r>
            <a:endParaRPr lang="zh-CN" altLang="en-US"/>
          </a:p>
          <a:p>
            <a:pPr lvl="4"/>
            <a:r>
              <a:rPr lang="zh-CN" altLang="en-US"/>
              <a:t>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363A269-1422-4D05-94FC-9330D0055E1D}"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DCBAFD-7E2D-4483-80FA-043D9E6AEC67}"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tags" Target="../tags/tag1.xml"/><Relationship Id="rId5" Type="http://schemas.openxmlformats.org/officeDocument/2006/relationships/image" Target="../media/image5.png"/><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image" Target="../media/image1.jpe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1.xml"/><Relationship Id="rId1" Type="http://schemas.openxmlformats.org/officeDocument/2006/relationships/image" Target="../media/image1.jpeg"/></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2.xml"/><Relationship Id="rId1" Type="http://schemas.openxmlformats.org/officeDocument/2006/relationships/image" Target="../media/image1.jpeg"/></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image" Target="../media/image1.jpeg"/></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4.xml"/><Relationship Id="rId1" Type="http://schemas.openxmlformats.org/officeDocument/2006/relationships/image" Target="../media/image1.jpeg"/></Relationships>
</file>

<file path=ppt/slides/_rels/slide15.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15.xml"/><Relationship Id="rId4" Type="http://schemas.openxmlformats.org/officeDocument/2006/relationships/image" Target="../media/image8.png"/><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1.jpeg"/></Relationships>
</file>

<file path=ppt/slides/_rels/slide16.xml.rels><?xml version="1.0" encoding="UTF-8" standalone="yes"?>
<Relationships xmlns="http://schemas.openxmlformats.org/package/2006/relationships"><Relationship Id="rId6" Type="http://schemas.openxmlformats.org/officeDocument/2006/relationships/slideLayout" Target="../slideLayouts/slideLayout2.xml"/><Relationship Id="rId5" Type="http://schemas.openxmlformats.org/officeDocument/2006/relationships/tags" Target="../tags/tag16.xml"/><Relationship Id="rId4" Type="http://schemas.openxmlformats.org/officeDocument/2006/relationships/image" Target="../media/image8.png"/><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image" Target="../media/image1.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image" Target="../media/image1.jpeg"/></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8.xml"/><Relationship Id="rId1" Type="http://schemas.openxmlformats.org/officeDocument/2006/relationships/image" Target="../media/image1.jpeg"/></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xml"/><Relationship Id="rId1" Type="http://schemas.openxmlformats.org/officeDocument/2006/relationships/image" Target="../media/image1.jpeg"/></Relationships>
</file>

<file path=ppt/slides/_rels/slide2.xml.rels><?xml version="1.0" encoding="UTF-8" standalone="yes"?>
<Relationships xmlns="http://schemas.openxmlformats.org/package/2006/relationships"><Relationship Id="rId7" Type="http://schemas.openxmlformats.org/officeDocument/2006/relationships/slideLayout" Target="../slideLayouts/slideLayout2.xml"/><Relationship Id="rId6" Type="http://schemas.openxmlformats.org/officeDocument/2006/relationships/tags" Target="../tags/tag2.xml"/><Relationship Id="rId5" Type="http://schemas.openxmlformats.org/officeDocument/2006/relationships/image" Target="../media/image5.png"/><Relationship Id="rId4" Type="http://schemas.openxmlformats.org/officeDocument/2006/relationships/image" Target="../media/image4.png"/><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image" Target="../media/image1.jpeg"/></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0.xml"/><Relationship Id="rId1" Type="http://schemas.openxmlformats.org/officeDocument/2006/relationships/image" Target="../media/image1.jpeg"/></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xml"/><Relationship Id="rId1" Type="http://schemas.openxmlformats.org/officeDocument/2006/relationships/image" Target="../media/image1.jpeg"/></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2.xml"/><Relationship Id="rId1" Type="http://schemas.openxmlformats.org/officeDocument/2006/relationships/image" Target="../media/image1.jpe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3.xml"/><Relationship Id="rId1" Type="http://schemas.openxmlformats.org/officeDocument/2006/relationships/image" Target="../media/image1.jpeg"/></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4.xml"/><Relationship Id="rId1" Type="http://schemas.openxmlformats.org/officeDocument/2006/relationships/image" Target="../media/image1.jpe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5.xml"/><Relationship Id="rId1" Type="http://schemas.openxmlformats.org/officeDocument/2006/relationships/image" Target="../media/image1.jpeg"/></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6.xml"/><Relationship Id="rId1" Type="http://schemas.openxmlformats.org/officeDocument/2006/relationships/image" Target="../media/image1.jpeg"/></Relationships>
</file>

<file path=ppt/slides/_rels/slide2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7.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8.xml"/><Relationship Id="rId1" Type="http://schemas.openxmlformats.org/officeDocument/2006/relationships/image" Target="../media/image1.jpe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9.xml"/><Relationship Id="rId1" Type="http://schemas.openxmlformats.org/officeDocument/2006/relationships/image" Target="../media/image1.jpe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image" Target="../media/image1.jpeg"/></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0.xml"/><Relationship Id="rId1" Type="http://schemas.openxmlformats.org/officeDocument/2006/relationships/image" Target="../media/image1.jpeg"/></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1.xml"/><Relationship Id="rId1" Type="http://schemas.openxmlformats.org/officeDocument/2006/relationships/image" Target="../media/image1.jpeg"/></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2.xml"/><Relationship Id="rId1" Type="http://schemas.openxmlformats.org/officeDocument/2006/relationships/image" Target="../media/image1.jpeg"/></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3.xml"/><Relationship Id="rId1" Type="http://schemas.openxmlformats.org/officeDocument/2006/relationships/image" Target="../media/image1.jpeg"/></Relationships>
</file>

<file path=ppt/slides/_rels/slide3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4.xml"/><Relationship Id="rId1" Type="http://schemas.openxmlformats.org/officeDocument/2006/relationships/image" Target="../media/image1.jpeg"/></Relationships>
</file>

<file path=ppt/slides/_rels/slide3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5.xml"/><Relationship Id="rId1" Type="http://schemas.openxmlformats.org/officeDocument/2006/relationships/image" Target="../media/image1.jpeg"/></Relationships>
</file>

<file path=ppt/slides/_rels/slide3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6.xml"/><Relationship Id="rId1" Type="http://schemas.openxmlformats.org/officeDocument/2006/relationships/image" Target="../media/image1.jpeg"/></Relationships>
</file>

<file path=ppt/slides/_rels/slide3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7.xml"/><Relationship Id="rId1" Type="http://schemas.openxmlformats.org/officeDocument/2006/relationships/image" Target="../media/image1.jpeg"/></Relationships>
</file>

<file path=ppt/slides/_rels/slide3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8.xml"/><Relationship Id="rId1" Type="http://schemas.openxmlformats.org/officeDocument/2006/relationships/image" Target="../media/image1.jpeg"/></Relationships>
</file>

<file path=ppt/slides/_rels/slide3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9.xml"/><Relationship Id="rId1"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xml"/><Relationship Id="rId1" Type="http://schemas.openxmlformats.org/officeDocument/2006/relationships/image" Target="../media/image1.jpeg"/></Relationships>
</file>

<file path=ppt/slides/_rels/slide4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0.xml"/><Relationship Id="rId1" Type="http://schemas.openxmlformats.org/officeDocument/2006/relationships/image" Target="../media/image1.jpeg"/></Relationships>
</file>

<file path=ppt/slides/_rels/slide4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1.xml"/><Relationship Id="rId1" Type="http://schemas.openxmlformats.org/officeDocument/2006/relationships/image" Target="../media/image1.jpeg"/></Relationships>
</file>

<file path=ppt/slides/_rels/slide4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2.xml"/><Relationship Id="rId1" Type="http://schemas.openxmlformats.org/officeDocument/2006/relationships/image" Target="../media/image1.jpeg"/></Relationships>
</file>

<file path=ppt/slides/_rels/slide4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3.xml"/><Relationship Id="rId1" Type="http://schemas.openxmlformats.org/officeDocument/2006/relationships/image" Target="../media/image1.jpeg"/></Relationships>
</file>

<file path=ppt/slides/_rels/slide4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4.xml"/><Relationship Id="rId1" Type="http://schemas.openxmlformats.org/officeDocument/2006/relationships/image" Target="../media/image1.jpeg"/></Relationships>
</file>

<file path=ppt/slides/_rels/slide4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5.xml"/><Relationship Id="rId1" Type="http://schemas.openxmlformats.org/officeDocument/2006/relationships/image" Target="../media/image1.jpeg"/></Relationships>
</file>

<file path=ppt/slides/_rels/slide4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6.xml"/><Relationship Id="rId1" Type="http://schemas.openxmlformats.org/officeDocument/2006/relationships/image" Target="../media/image1.jpeg"/></Relationships>
</file>

<file path=ppt/slides/_rels/slide4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7.xml"/><Relationship Id="rId1" Type="http://schemas.openxmlformats.org/officeDocument/2006/relationships/image" Target="../media/image1.jpeg"/></Relationships>
</file>

<file path=ppt/slides/_rels/slide4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8.xml"/><Relationship Id="rId1" Type="http://schemas.openxmlformats.org/officeDocument/2006/relationships/image" Target="../media/image1.jpeg"/></Relationships>
</file>

<file path=ppt/slides/_rels/slide4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49.xml"/><Relationship Id="rId1" Type="http://schemas.openxmlformats.org/officeDocument/2006/relationships/image" Target="../media/image1.jpeg"/></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xml"/><Relationship Id="rId1" Type="http://schemas.openxmlformats.org/officeDocument/2006/relationships/image" Target="../media/image1.jpeg"/></Relationships>
</file>

<file path=ppt/slides/_rels/slide5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0.xml"/><Relationship Id="rId1" Type="http://schemas.openxmlformats.org/officeDocument/2006/relationships/image" Target="../media/image1.jpeg"/></Relationships>
</file>

<file path=ppt/slides/_rels/slide5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1.xml"/><Relationship Id="rId1" Type="http://schemas.openxmlformats.org/officeDocument/2006/relationships/image" Target="../media/image1.jpeg"/></Relationships>
</file>

<file path=ppt/slides/_rels/slide5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2.xml"/><Relationship Id="rId1" Type="http://schemas.openxmlformats.org/officeDocument/2006/relationships/image" Target="../media/image1.jpeg"/></Relationships>
</file>

<file path=ppt/slides/_rels/slide5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53.xml"/><Relationship Id="rId1"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6.xml"/><Relationship Id="rId1" Type="http://schemas.openxmlformats.org/officeDocument/2006/relationships/image" Target="../media/image1.jpe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7.xml"/><Relationship Id="rId1" Type="http://schemas.openxmlformats.org/officeDocument/2006/relationships/image" Target="../media/image1.jpe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image" Target="../media/image1.jpe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9.xml"/><Relationship Id="rId1"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936625"/>
            <a:ext cx="10109835" cy="2246769"/>
          </a:xfrm>
          <a:prstGeom prst="rect">
            <a:avLst/>
          </a:prstGeom>
          <a:noFill/>
        </p:spPr>
        <p:txBody>
          <a:bodyPr wrap="square" rtlCol="0" anchor="t">
            <a:spAutoFit/>
          </a:bodyPr>
          <a:lstStyle/>
          <a:p>
            <a:pPr indent="266700" algn="l"/>
            <a:r>
              <a:rPr lang="zh-CN" altLang="zh-CN" sz="2800" b="1" kern="100" dirty="0">
                <a:solidFill>
                  <a:srgbClr val="333333"/>
                </a:solidFill>
                <a:latin typeface="等线" panose="02010600030101010101" pitchFamily="2" charset="-122"/>
                <a:ea typeface="等线" panose="02010600030101010101" pitchFamily="2" charset="-122"/>
                <a:cs typeface="Helvetica" panose="020B0604020202020204" pitchFamily="34" charset="0"/>
              </a:rPr>
              <a:t>用以记录不同长短音的间断时值的符号叫做休止符。 音值的基本相互关系：每个较大的音值和它最近的较小的音值的比例是</a:t>
            </a:r>
            <a:r>
              <a:rPr lang="en-US" altLang="zh-CN" sz="2800" b="1" kern="100" dirty="0">
                <a:solidFill>
                  <a:srgbClr val="333333"/>
                </a:solidFill>
                <a:latin typeface="等线" panose="02010600030101010101" pitchFamily="2" charset="-122"/>
                <a:ea typeface="等线" panose="02010600030101010101" pitchFamily="2" charset="-122"/>
                <a:cs typeface="Helvetica" panose="020B0604020202020204" pitchFamily="34" charset="0"/>
              </a:rPr>
              <a:t>2</a:t>
            </a:r>
            <a:r>
              <a:rPr lang="zh-CN" altLang="zh-CN" sz="2800" b="1" kern="100" dirty="0">
                <a:solidFill>
                  <a:srgbClr val="333333"/>
                </a:solidFill>
                <a:latin typeface="等线" panose="02010600030101010101" pitchFamily="2" charset="-122"/>
                <a:ea typeface="等线" panose="02010600030101010101" pitchFamily="2" charset="-122"/>
                <a:cs typeface="Helvetica" panose="020B0604020202020204" pitchFamily="34" charset="0"/>
              </a:rPr>
              <a:t>与</a:t>
            </a:r>
            <a:r>
              <a:rPr lang="en-US" altLang="zh-CN" sz="2800" b="1" kern="100" dirty="0">
                <a:solidFill>
                  <a:srgbClr val="333333"/>
                </a:solidFill>
                <a:latin typeface="等线" panose="02010600030101010101" pitchFamily="2" charset="-122"/>
                <a:ea typeface="等线" panose="02010600030101010101" pitchFamily="2" charset="-122"/>
                <a:cs typeface="Helvetica" panose="020B0604020202020204" pitchFamily="34" charset="0"/>
              </a:rPr>
              <a:t>1</a:t>
            </a:r>
            <a:r>
              <a:rPr lang="zh-CN" altLang="zh-CN" sz="2800" b="1" kern="100" dirty="0">
                <a:solidFill>
                  <a:srgbClr val="333333"/>
                </a:solidFill>
                <a:latin typeface="等线" panose="02010600030101010101" pitchFamily="2" charset="-122"/>
                <a:ea typeface="等线" panose="02010600030101010101" pitchFamily="2" charset="-122"/>
                <a:cs typeface="Helvetica" panose="020B0604020202020204" pitchFamily="34" charset="0"/>
              </a:rPr>
              <a:t>之比。例如：全音符等于两个二分音符；全休止符等于两个二分休止符等。</a:t>
            </a:r>
            <a:endParaRPr lang="zh-CN" altLang="zh-CN" sz="2800" b="1" kern="100" dirty="0">
              <a:solidFill>
                <a:srgbClr val="333333"/>
              </a:solidFill>
              <a:latin typeface="等线" panose="02010600030101010101" pitchFamily="2" charset="-122"/>
              <a:ea typeface="等线" panose="02010600030101010101" pitchFamily="2" charset="-122"/>
              <a:cs typeface="Helvetica" panose="020B0604020202020204" pitchFamily="34" charset="0"/>
            </a:endParaRPr>
          </a:p>
          <a:p>
            <a:pPr indent="266700" algn="l"/>
            <a:r>
              <a:rPr lang="zh-CN" altLang="zh-CN" sz="2800" b="1" kern="100" dirty="0">
                <a:solidFill>
                  <a:srgbClr val="333333"/>
                </a:solidFill>
                <a:effectLst/>
                <a:latin typeface="等线" panose="02010600030101010101" pitchFamily="2" charset="-122"/>
                <a:ea typeface="等线" panose="02010600030101010101" pitchFamily="2" charset="-122"/>
                <a:cs typeface="Helvetica" panose="020B0604020202020204" pitchFamily="34" charset="0"/>
              </a:rPr>
              <a:t>请问下列图片中哪个是全休止符</a:t>
            </a:r>
            <a:r>
              <a:rPr lang="en-US" altLang="zh-CN" sz="2800" b="1" kern="100" dirty="0">
                <a:solidFill>
                  <a:srgbClr val="333333"/>
                </a:solidFill>
                <a:effectLst/>
                <a:latin typeface="等线" panose="02010600030101010101" pitchFamily="2" charset="-122"/>
                <a:ea typeface="等线" panose="02010600030101010101" pitchFamily="2" charset="-122"/>
                <a:cs typeface="Helvetica" panose="020B0604020202020204" pitchFamily="34" charset="0"/>
              </a:rPr>
              <a:t>?</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3" name="图片 2"/>
          <p:cNvPicPr>
            <a:picLocks noChangeAspect="1"/>
          </p:cNvPicPr>
          <p:nvPr/>
        </p:nvPicPr>
        <p:blipFill rotWithShape="1">
          <a:blip r:embed="rId2"/>
          <a:srcRect l="21479" r="19175"/>
          <a:stretch>
            <a:fillRect/>
          </a:stretch>
        </p:blipFill>
        <p:spPr>
          <a:xfrm>
            <a:off x="1031630" y="3321409"/>
            <a:ext cx="1752601" cy="872523"/>
          </a:xfrm>
          <a:prstGeom prst="rect">
            <a:avLst/>
          </a:prstGeom>
        </p:spPr>
      </p:pic>
      <p:pic>
        <p:nvPicPr>
          <p:cNvPr id="4" name="图片 3"/>
          <p:cNvPicPr>
            <a:picLocks noChangeAspect="1"/>
          </p:cNvPicPr>
          <p:nvPr/>
        </p:nvPicPr>
        <p:blipFill>
          <a:blip r:embed="rId3"/>
          <a:stretch>
            <a:fillRect/>
          </a:stretch>
        </p:blipFill>
        <p:spPr>
          <a:xfrm>
            <a:off x="3478434" y="3318478"/>
            <a:ext cx="2617566" cy="872522"/>
          </a:xfrm>
          <a:prstGeom prst="rect">
            <a:avLst/>
          </a:prstGeom>
        </p:spPr>
      </p:pic>
      <p:pic>
        <p:nvPicPr>
          <p:cNvPr id="5" name="图片 4"/>
          <p:cNvPicPr>
            <a:picLocks noChangeAspect="1"/>
          </p:cNvPicPr>
          <p:nvPr/>
        </p:nvPicPr>
        <p:blipFill>
          <a:blip r:embed="rId4"/>
          <a:stretch>
            <a:fillRect/>
          </a:stretch>
        </p:blipFill>
        <p:spPr>
          <a:xfrm>
            <a:off x="6560844" y="3318478"/>
            <a:ext cx="1934723" cy="872522"/>
          </a:xfrm>
          <a:prstGeom prst="rect">
            <a:avLst/>
          </a:prstGeom>
        </p:spPr>
      </p:pic>
      <p:pic>
        <p:nvPicPr>
          <p:cNvPr id="6" name="图片 5"/>
          <p:cNvPicPr>
            <a:picLocks noChangeAspect="1"/>
          </p:cNvPicPr>
          <p:nvPr/>
        </p:nvPicPr>
        <p:blipFill>
          <a:blip r:embed="rId5"/>
          <a:stretch>
            <a:fillRect/>
          </a:stretch>
        </p:blipFill>
        <p:spPr>
          <a:xfrm>
            <a:off x="9120455" y="3318478"/>
            <a:ext cx="1983005" cy="872522"/>
          </a:xfrm>
          <a:prstGeom prst="rect">
            <a:avLst/>
          </a:prstGeom>
        </p:spPr>
      </p:pic>
      <p:sp>
        <p:nvSpPr>
          <p:cNvPr id="7" name="文本框 6"/>
          <p:cNvSpPr txBox="1"/>
          <p:nvPr/>
        </p:nvSpPr>
        <p:spPr>
          <a:xfrm>
            <a:off x="610870" y="4317169"/>
            <a:ext cx="10109835" cy="523220"/>
          </a:xfrm>
          <a:prstGeom prst="rect">
            <a:avLst/>
          </a:prstGeom>
          <a:noFill/>
        </p:spPr>
        <p:txBody>
          <a:bodyPr wrap="square" rtlCol="0" anchor="t">
            <a:spAutoFit/>
          </a:bodyPr>
          <a:lstStyle/>
          <a:p>
            <a:pPr indent="266700" algn="l"/>
            <a:r>
              <a:rPr lang="en-US" altLang="zh-CN" sz="2800" b="1" kern="100" dirty="0">
                <a:solidFill>
                  <a:srgbClr val="333333"/>
                </a:solidFill>
                <a:latin typeface="等线" panose="02010600030101010101" pitchFamily="2" charset="-122"/>
                <a:ea typeface="等线" panose="02010600030101010101" pitchFamily="2" charset="-122"/>
                <a:cs typeface="Helvetica" panose="020B0604020202020204" pitchFamily="34" charset="0"/>
              </a:rPr>
              <a:t>       A                            B                          C                       D</a:t>
            </a:r>
            <a:endParaRPr lang="zh-CN" altLang="zh-CN" sz="2800" b="1" kern="100" dirty="0">
              <a:solidFill>
                <a:srgbClr val="333333"/>
              </a:solidFill>
              <a:latin typeface="等线" panose="02010600030101010101" pitchFamily="2" charset="-122"/>
              <a:ea typeface="等线" panose="02010600030101010101" pitchFamily="2" charset="-122"/>
              <a:cs typeface="Helvetica" panose="020B0604020202020204" pitchFamily="34" charset="0"/>
            </a:endParaRPr>
          </a:p>
        </p:txBody>
      </p:sp>
    </p:spTree>
    <p:custDataLst>
      <p:tags r:id="rId6"/>
    </p:custDataLst>
  </p:cSld>
  <p:clrMapOvr>
    <a:masterClrMapping/>
  </p:clrMapOvr>
  <p:transition>
    <p:random/>
  </p:transition>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534670" y="1168152"/>
            <a:ext cx="10866022" cy="523220"/>
          </a:xfrm>
          <a:prstGeom prst="rect">
            <a:avLst/>
          </a:prstGeom>
          <a:noFill/>
        </p:spPr>
        <p:txBody>
          <a:bodyPr wrap="square" rtlCol="0" anchor="t">
            <a:spAutoFit/>
          </a:bodyPr>
          <a:lstStyle/>
          <a:p>
            <a:pPr indent="266700"/>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在罗马建立独裁统治的尝试中，前三头同盟包括庞培、（）和（）。</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文本框 3"/>
          <p:cNvSpPr txBox="1"/>
          <p:nvPr/>
        </p:nvSpPr>
        <p:spPr>
          <a:xfrm>
            <a:off x="1746739" y="1857976"/>
            <a:ext cx="6096000" cy="1815882"/>
          </a:xfrm>
          <a:prstGeom prst="rect">
            <a:avLst/>
          </a:prstGeom>
          <a:noFill/>
        </p:spPr>
        <p:txBody>
          <a:bodyPr wrap="square">
            <a:spAutoFit/>
          </a:bodyPr>
          <a:lstStyle/>
          <a:p>
            <a:pPr algn="just"/>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A. </a:t>
            </a: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凯撒，克拉苏</a:t>
            </a:r>
            <a:endParaRPr lang="zh-CN" altLang="zh-CN" sz="28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屋大维，雷必达</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凯撒，屋大维</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 .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安东尼，雷必达</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1240115" y="3876360"/>
            <a:ext cx="9339962" cy="954107"/>
          </a:xfrm>
          <a:prstGeom prst="rect">
            <a:avLst/>
          </a:prstGeom>
          <a:noFill/>
        </p:spPr>
        <p:txBody>
          <a:bodyPr wrap="square">
            <a:spAutoFit/>
          </a:bodyPr>
          <a:lstStyle/>
          <a:p>
            <a:r>
              <a:rPr lang="zh-CN" altLang="en-US" sz="2800" b="1" dirty="0">
                <a:effectLst/>
                <a:ea typeface="等线" panose="02010600030101010101" pitchFamily="2" charset="-122"/>
                <a:cs typeface="Times New Roman" panose="02020603050405020304" pitchFamily="18" charset="0"/>
              </a:rPr>
              <a:t>解答</a:t>
            </a:r>
            <a:r>
              <a:rPr lang="zh-CN" altLang="en-US" sz="2800" b="1" dirty="0">
                <a:ea typeface="等线" panose="02010600030101010101" pitchFamily="2" charset="-122"/>
                <a:cs typeface="Times New Roman" panose="02020603050405020304" pitchFamily="18" charset="0"/>
              </a:rPr>
              <a:t>：</a:t>
            </a:r>
            <a:r>
              <a:rPr lang="zh-CN" altLang="zh-CN" sz="2800" b="1" dirty="0">
                <a:effectLst/>
                <a:ea typeface="等线" panose="02010600030101010101" pitchFamily="2" charset="-122"/>
                <a:cs typeface="Times New Roman" panose="02020603050405020304" pitchFamily="18" charset="0"/>
              </a:rPr>
              <a:t>前三头同盟包括庞培，凯撒，克拉苏；后三头同盟包括屋大维，雷必达，安东尼。</a:t>
            </a:r>
            <a:endParaRPr lang="zh-CN" altLang="en-US" sz="2800" dirty="0"/>
          </a:p>
        </p:txBody>
      </p:sp>
    </p:spTree>
    <p:custDataLst>
      <p:tags r:id="rId2"/>
    </p:custDataLst>
  </p:cSld>
  <p:clrMapOvr>
    <a:masterClrMapping/>
  </p:clrMapOvr>
  <p:transition>
    <p:random/>
  </p:transition>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936625"/>
            <a:ext cx="10109835" cy="954107"/>
          </a:xfrm>
          <a:prstGeom prst="rect">
            <a:avLst/>
          </a:prstGeom>
          <a:noFill/>
        </p:spPr>
        <p:txBody>
          <a:bodyPr wrap="square" rtlCol="0" anchor="t">
            <a:spAutoFit/>
          </a:bodyPr>
          <a:lstStyle/>
          <a:p>
            <a:pPr indent="266700"/>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按照时间的由早到晚对周的四位领导人物古公亶父、后稷、公刘、文王进行排序，下列选项正确的是：</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文本框 3"/>
          <p:cNvSpPr txBox="1"/>
          <p:nvPr/>
        </p:nvSpPr>
        <p:spPr>
          <a:xfrm>
            <a:off x="1652953" y="2025817"/>
            <a:ext cx="6096000" cy="1815882"/>
          </a:xfrm>
          <a:prstGeom prst="rect">
            <a:avLst/>
          </a:prstGeom>
          <a:noFill/>
        </p:spPr>
        <p:txBody>
          <a:bodyPr wrap="square">
            <a:spAutoFit/>
          </a:bodyPr>
          <a:lstStyle/>
          <a:p>
            <a:pPr marL="342900" lvl="0" indent="-342900" algn="just">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后稷，公刘，古公亶父，文王</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just">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古公亶父，公刘，后稷，文王</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just">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后稷，古公亶父，公刘，文王</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just">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古公亶父，后稷，文王，公刘</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936625"/>
            <a:ext cx="10109835" cy="707886"/>
          </a:xfrm>
          <a:prstGeom prst="rect">
            <a:avLst/>
          </a:prstGeom>
          <a:noFill/>
        </p:spPr>
        <p:txBody>
          <a:bodyPr wrap="square" rtlCol="0" anchor="t">
            <a:spAutoFit/>
          </a:bodyPr>
          <a:lstStyle/>
          <a:p>
            <a:pPr indent="266700"/>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按照时间的由早到晚对周的四位领导人物古公亶父、后稷、公刘、文王进行排序，下列选项正确的是：</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文本框 3"/>
          <p:cNvSpPr txBox="1"/>
          <p:nvPr/>
        </p:nvSpPr>
        <p:spPr>
          <a:xfrm>
            <a:off x="1471295" y="1644511"/>
            <a:ext cx="6096000" cy="1323439"/>
          </a:xfrm>
          <a:prstGeom prst="rect">
            <a:avLst/>
          </a:prstGeom>
          <a:noFill/>
        </p:spPr>
        <p:txBody>
          <a:bodyPr wrap="square">
            <a:spAutoFit/>
          </a:bodyPr>
          <a:lstStyle/>
          <a:p>
            <a:pPr marL="342900" lvl="0" indent="-342900" algn="just">
              <a:buFont typeface="+mj-lt"/>
              <a:buAutoNum type="alphaUcPeriod"/>
            </a:pPr>
            <a:r>
              <a:rPr lang="zh-CN" altLang="zh-CN" sz="20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后稷，公刘，古公亶父，文王</a:t>
            </a:r>
            <a:endParaRPr lang="zh-CN" altLang="zh-CN" sz="20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just">
              <a:buFont typeface="+mj-lt"/>
              <a:buAutoNum type="alphaUcPeriod"/>
            </a:pPr>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古公亶父，公刘，后稷，文王</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just">
              <a:buFont typeface="+mj-lt"/>
              <a:buAutoNum type="alphaUcPeriod"/>
            </a:pPr>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后稷，古公亶父，公刘，文王</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just">
              <a:buFont typeface="+mj-lt"/>
              <a:buAutoNum type="alphaUcPeriod"/>
            </a:pPr>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古公亶父，后稷，文王，公刘</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447734" y="2967950"/>
            <a:ext cx="10941235" cy="3416320"/>
          </a:xfrm>
          <a:prstGeom prst="rect">
            <a:avLst/>
          </a:prstGeom>
          <a:noFill/>
        </p:spPr>
        <p:txBody>
          <a:bodyPr wrap="square">
            <a:spAutoFit/>
          </a:bodyPr>
          <a:lstStyle/>
          <a:p>
            <a:r>
              <a:rPr lang="zh-CN" altLang="en-US" sz="2400" b="1" dirty="0">
                <a:effectLst/>
                <a:ea typeface="等线" panose="02010600030101010101" pitchFamily="2" charset="-122"/>
                <a:cs typeface="Times New Roman" panose="02020603050405020304" pitchFamily="18" charset="0"/>
              </a:rPr>
              <a:t>解答：</a:t>
            </a:r>
            <a:r>
              <a:rPr lang="zh-CN" altLang="zh-CN" sz="2400" b="1" dirty="0">
                <a:effectLst/>
                <a:ea typeface="等线" panose="02010600030101010101" pitchFamily="2" charset="-122"/>
                <a:cs typeface="Times New Roman" panose="02020603050405020304" pitchFamily="18" charset="0"/>
              </a:rPr>
              <a:t>《史记·周本纪第四》载</a:t>
            </a:r>
            <a:r>
              <a:rPr lang="en-US" altLang="zh-CN" sz="2400" b="1" dirty="0">
                <a:effectLst/>
                <a:ea typeface="等线" panose="02010600030101010101" pitchFamily="2" charset="-122"/>
                <a:cs typeface="Times New Roman" panose="02020603050405020304" pitchFamily="18" charset="0"/>
              </a:rPr>
              <a:t>:</a:t>
            </a:r>
            <a:r>
              <a:rPr lang="zh-CN" altLang="zh-CN" sz="2400" b="1" dirty="0">
                <a:effectLst/>
                <a:latin typeface="楷体" panose="02010609060101010101" pitchFamily="49" charset="-122"/>
                <a:ea typeface="楷体" panose="02010609060101010101" pitchFamily="49" charset="-122"/>
                <a:cs typeface="Times New Roman" panose="02020603050405020304" pitchFamily="18" charset="0"/>
              </a:rPr>
              <a:t>“周后稷</a:t>
            </a:r>
            <a:r>
              <a:rPr lang="en-US" altLang="zh-CN" sz="2400" b="1" dirty="0">
                <a:effectLst/>
                <a:latin typeface="楷体" panose="02010609060101010101" pitchFamily="49" charset="-122"/>
                <a:ea typeface="楷体" panose="02010609060101010101" pitchFamily="49" charset="-122"/>
                <a:cs typeface="Times New Roman" panose="02020603050405020304" pitchFamily="18" charset="0"/>
              </a:rPr>
              <a:t>,</a:t>
            </a:r>
            <a:r>
              <a:rPr lang="zh-CN" altLang="zh-CN" sz="2400" b="1" dirty="0">
                <a:effectLst/>
                <a:latin typeface="楷体" panose="02010609060101010101" pitchFamily="49" charset="-122"/>
                <a:ea typeface="楷体" panose="02010609060101010101" pitchFamily="49" charset="-122"/>
                <a:cs typeface="Times New Roman" panose="02020603050405020304" pitchFamily="18" charset="0"/>
              </a:rPr>
              <a:t>名弃。其母有邰氏女</a:t>
            </a:r>
            <a:r>
              <a:rPr lang="en-US" altLang="zh-CN" sz="2400" b="1" dirty="0">
                <a:effectLst/>
                <a:latin typeface="楷体" panose="02010609060101010101" pitchFamily="49" charset="-122"/>
                <a:ea typeface="楷体" panose="02010609060101010101" pitchFamily="49" charset="-122"/>
                <a:cs typeface="Times New Roman" panose="02020603050405020304" pitchFamily="18" charset="0"/>
              </a:rPr>
              <a:t>,</a:t>
            </a:r>
            <a:r>
              <a:rPr lang="zh-CN" altLang="zh-CN" sz="2400" b="1" dirty="0">
                <a:effectLst/>
                <a:latin typeface="楷体" panose="02010609060101010101" pitchFamily="49" charset="-122"/>
                <a:ea typeface="楷体" panose="02010609060101010101" pitchFamily="49" charset="-122"/>
                <a:cs typeface="Times New Roman" panose="02020603050405020304" pitchFamily="18" charset="0"/>
              </a:rPr>
              <a:t>曰姜螈</a:t>
            </a:r>
            <a:r>
              <a:rPr lang="en-US" altLang="zh-CN" sz="2400" b="1" dirty="0">
                <a:effectLst/>
                <a:latin typeface="楷体" panose="02010609060101010101" pitchFamily="49" charset="-122"/>
                <a:ea typeface="楷体" panose="02010609060101010101" pitchFamily="49" charset="-122"/>
                <a:cs typeface="Times New Roman" panose="02020603050405020304" pitchFamily="18" charset="0"/>
              </a:rPr>
              <a:t>,</a:t>
            </a:r>
            <a:r>
              <a:rPr lang="zh-CN" altLang="zh-CN" sz="2400" b="1" dirty="0">
                <a:effectLst/>
                <a:latin typeface="楷体" panose="02010609060101010101" pitchFamily="49" charset="-122"/>
                <a:ea typeface="楷体" panose="02010609060101010101" pitchFamily="49" charset="-122"/>
                <a:cs typeface="Times New Roman" panose="02020603050405020304" pitchFamily="18" charset="0"/>
              </a:rPr>
              <a:t>原为帝喾元妃。。姜螈出野，见巨人迹，心忻然说，欲践之，践之而身动如孕者。居期而生子，以为不祥，弃之隘巷，马牛过者皆辟不践；徙置之林中，適会山林多人，迁之；而弃渠中冰上，飞鸟以其翼覆荐之。姜原以为神，遂收养长之。初欲弃之，因名曰弃。弃为儿时，屹如巨人之志。其游戏，好种树麻、菽，麻、菽。及为成人，遂好耕农，相地之宜，宜穀者稼穑焉，民皆法则之。帝尧闻之，举弃为农师，天下得其利，有功。帝舜曰：“弃，黎民始饥，尔后稷播时百穀。”封弃於邰，号曰后稷，别姓姬氏。”</a:t>
            </a:r>
            <a:r>
              <a:rPr lang="zh-CN" altLang="zh-CN" sz="2400" b="1" dirty="0">
                <a:effectLst/>
                <a:ea typeface="等线" panose="02010600030101010101" pitchFamily="2" charset="-122"/>
                <a:cs typeface="Times New Roman" panose="02020603050405020304" pitchFamily="18" charset="0"/>
              </a:rPr>
              <a:t>后稷是周人始祖。公刘在其后。古公亶父，姓姬，名亶，豳</a:t>
            </a:r>
            <a:r>
              <a:rPr lang="en-US" altLang="zh-CN" sz="2400" b="1" dirty="0">
                <a:effectLst/>
                <a:ea typeface="等线" panose="02010600030101010101" pitchFamily="2" charset="-122"/>
                <a:cs typeface="Times New Roman" panose="02020603050405020304" pitchFamily="18" charset="0"/>
              </a:rPr>
              <a:t>(</a:t>
            </a:r>
            <a:r>
              <a:rPr lang="zh-CN" altLang="zh-CN" sz="2400" b="1" dirty="0">
                <a:effectLst/>
                <a:ea typeface="等线" panose="02010600030101010101" pitchFamily="2" charset="-122"/>
                <a:cs typeface="Times New Roman" panose="02020603050405020304" pitchFamily="18" charset="0"/>
              </a:rPr>
              <a:t>今陕西省旬邑县</a:t>
            </a:r>
            <a:r>
              <a:rPr lang="en-US" altLang="zh-CN" sz="2400" b="1" dirty="0">
                <a:effectLst/>
                <a:ea typeface="等线" panose="02010600030101010101" pitchFamily="2" charset="-122"/>
                <a:cs typeface="Times New Roman" panose="02020603050405020304" pitchFamily="18" charset="0"/>
              </a:rPr>
              <a:t>)</a:t>
            </a:r>
            <a:r>
              <a:rPr lang="zh-CN" altLang="zh-CN" sz="2400" b="1" dirty="0">
                <a:effectLst/>
                <a:ea typeface="等线" panose="02010600030101010101" pitchFamily="2" charset="-122"/>
                <a:cs typeface="Times New Roman" panose="02020603050405020304" pitchFamily="18" charset="0"/>
              </a:rPr>
              <a:t>人。中国上古周族领袖，是周文王的祖父，在公刘之后。</a:t>
            </a:r>
            <a:endParaRPr lang="zh-CN" altLang="en-US" sz="2400" dirty="0"/>
          </a:p>
        </p:txBody>
      </p:sp>
    </p:spTree>
    <p:custDataLst>
      <p:tags r:id="rId2"/>
    </p:custDataLst>
  </p:cSld>
  <p:clrMapOvr>
    <a:masterClrMapping/>
  </p:clrMapOvr>
  <p:transition>
    <p:random/>
  </p:transition>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0" y="1077302"/>
            <a:ext cx="11194268" cy="523220"/>
          </a:xfrm>
          <a:prstGeom prst="rect">
            <a:avLst/>
          </a:prstGeom>
          <a:noFill/>
        </p:spPr>
        <p:txBody>
          <a:bodyPr wrap="square" rtlCol="0" anchor="t">
            <a:spAutoFit/>
          </a:bodyPr>
          <a:lstStyle/>
          <a:p>
            <a:pPr lvl="0"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“试问岭南应不好，却道：此心安处是吾乡”所在词的词牌名是：</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文本框 3"/>
          <p:cNvSpPr txBox="1"/>
          <p:nvPr/>
        </p:nvSpPr>
        <p:spPr>
          <a:xfrm>
            <a:off x="2033954" y="1888969"/>
            <a:ext cx="6096000" cy="1815882"/>
          </a:xfrm>
          <a:prstGeom prst="rect">
            <a:avLst/>
          </a:prstGeom>
          <a:noFill/>
        </p:spPr>
        <p:txBody>
          <a:bodyPr wrap="square">
            <a:spAutoFit/>
          </a:bodyPr>
          <a:lstStyle/>
          <a:p>
            <a:pPr marL="342900" lvl="0" indent="-342900" algn="just">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念奴娇</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a:t>
            </a:r>
            <a:endPar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just">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菩萨蛮</a:t>
            </a:r>
            <a:endPar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just">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定风波</a:t>
            </a:r>
            <a:endPar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just">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临江仙</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sld>
</file>

<file path=ppt/slides/slide14.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0" y="1077302"/>
            <a:ext cx="11194268" cy="523220"/>
          </a:xfrm>
          <a:prstGeom prst="rect">
            <a:avLst/>
          </a:prstGeom>
          <a:noFill/>
        </p:spPr>
        <p:txBody>
          <a:bodyPr wrap="square" rtlCol="0" anchor="t">
            <a:spAutoFit/>
          </a:bodyPr>
          <a:lstStyle/>
          <a:p>
            <a:pPr lvl="0"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“试问岭南应不好，却道：此心安处是吾乡”所在词的词牌名是：</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文本框 3"/>
          <p:cNvSpPr txBox="1"/>
          <p:nvPr/>
        </p:nvSpPr>
        <p:spPr>
          <a:xfrm>
            <a:off x="2033954" y="1888969"/>
            <a:ext cx="6096000" cy="1815882"/>
          </a:xfrm>
          <a:prstGeom prst="rect">
            <a:avLst/>
          </a:prstGeom>
          <a:noFill/>
        </p:spPr>
        <p:txBody>
          <a:bodyPr wrap="square">
            <a:spAutoFit/>
          </a:bodyPr>
          <a:lstStyle/>
          <a:p>
            <a:pPr marL="342900" lvl="0" indent="-342900" algn="just">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念奴娇</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a:t>
            </a:r>
            <a:endPar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just">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菩萨蛮</a:t>
            </a:r>
            <a:endPar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just">
              <a:buFont typeface="+mj-lt"/>
              <a:buAutoNum type="alphaUcPeriod"/>
            </a:pP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定风波</a:t>
            </a:r>
            <a:endPar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just">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临江仙</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1248507" y="3993298"/>
            <a:ext cx="9243646" cy="523220"/>
          </a:xfrm>
          <a:prstGeom prst="rect">
            <a:avLst/>
          </a:prstGeom>
          <a:noFill/>
        </p:spPr>
        <p:txBody>
          <a:bodyPr wrap="square">
            <a:spAutoFit/>
          </a:bodyPr>
          <a:lstStyle/>
          <a:p>
            <a:pPr algn="just"/>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解析：该句出自苏轼《定风波·南海归赠王定国侍人寓娘》。</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sld>
</file>

<file path=ppt/slides/slide15.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936625"/>
            <a:ext cx="10109835" cy="954107"/>
          </a:xfrm>
          <a:prstGeom prst="rect">
            <a:avLst/>
          </a:prstGeom>
          <a:noFill/>
        </p:spPr>
        <p:txBody>
          <a:bodyPr wrap="square" rtlCol="0" anchor="t">
            <a:spAutoFit/>
          </a:bodyPr>
          <a:lstStyle/>
          <a:p>
            <a:pPr algn="just"/>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下图为</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1974-1984</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年秦始皇陵兵马俑一号坑出土陶俑的头饰，请选出他们所对应士兵等级由低到高正确的排列（ ）</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3" name="图片 2"/>
          <p:cNvPicPr>
            <a:picLocks noChangeAspect="1"/>
          </p:cNvPicPr>
          <p:nvPr/>
        </p:nvPicPr>
        <p:blipFill rotWithShape="1">
          <a:blip r:embed="rId2"/>
          <a:srcRect t="10879" r="67226" b="17090"/>
          <a:stretch>
            <a:fillRect/>
          </a:stretch>
        </p:blipFill>
        <p:spPr>
          <a:xfrm>
            <a:off x="1706038" y="1915902"/>
            <a:ext cx="1740547" cy="1981681"/>
          </a:xfrm>
          <a:prstGeom prst="rect">
            <a:avLst/>
          </a:prstGeom>
        </p:spPr>
      </p:pic>
      <p:pic>
        <p:nvPicPr>
          <p:cNvPr id="4" name="图片 3"/>
          <p:cNvPicPr>
            <a:picLocks noChangeAspect="1"/>
          </p:cNvPicPr>
          <p:nvPr/>
        </p:nvPicPr>
        <p:blipFill>
          <a:blip r:embed="rId3"/>
          <a:srcRect b="16601"/>
          <a:stretch>
            <a:fillRect/>
          </a:stretch>
        </p:blipFill>
        <p:spPr>
          <a:xfrm>
            <a:off x="4526621" y="2019039"/>
            <a:ext cx="1569379" cy="1878544"/>
          </a:xfrm>
          <a:prstGeom prst="rect">
            <a:avLst/>
          </a:prstGeom>
          <a:noFill/>
          <a:ln>
            <a:noFill/>
          </a:ln>
        </p:spPr>
      </p:pic>
      <p:pic>
        <p:nvPicPr>
          <p:cNvPr id="5" name="图片 4"/>
          <p:cNvPicPr>
            <a:picLocks noChangeAspect="1"/>
          </p:cNvPicPr>
          <p:nvPr/>
        </p:nvPicPr>
        <p:blipFill>
          <a:blip r:embed="rId4"/>
          <a:srcRect t="7869" r="67607" b="20268"/>
          <a:stretch>
            <a:fillRect/>
          </a:stretch>
        </p:blipFill>
        <p:spPr>
          <a:xfrm>
            <a:off x="7230720" y="2025817"/>
            <a:ext cx="1740546" cy="1871766"/>
          </a:xfrm>
          <a:prstGeom prst="rect">
            <a:avLst/>
          </a:prstGeom>
          <a:noFill/>
          <a:ln>
            <a:noFill/>
          </a:ln>
        </p:spPr>
      </p:pic>
      <p:sp>
        <p:nvSpPr>
          <p:cNvPr id="6" name="文本框 5"/>
          <p:cNvSpPr txBox="1"/>
          <p:nvPr/>
        </p:nvSpPr>
        <p:spPr>
          <a:xfrm>
            <a:off x="534670" y="4013162"/>
            <a:ext cx="10109835" cy="523220"/>
          </a:xfrm>
          <a:prstGeom prst="rect">
            <a:avLst/>
          </a:prstGeom>
          <a:noFill/>
        </p:spPr>
        <p:txBody>
          <a:bodyPr wrap="square" rtlCol="0" anchor="t">
            <a:spAutoFit/>
          </a:bodyPr>
          <a:lstStyle/>
          <a:p>
            <a:pPr algn="just"/>
            <a:r>
              <a:rPr lang="en-US" altLang="zh-CN" sz="2800" kern="100" dirty="0">
                <a:effectLst/>
                <a:latin typeface="等线" panose="02010600030101010101" pitchFamily="2" charset="-122"/>
                <a:ea typeface="等线" panose="02010600030101010101" pitchFamily="2" charset="-122"/>
                <a:cs typeface="Times New Roman" panose="02020603050405020304" pitchFamily="18" charset="0"/>
              </a:rPr>
              <a:t>                 </a:t>
            </a:r>
            <a:r>
              <a:rPr lang="en-US" altLang="zh-CN" sz="2800" b="1" kern="100" dirty="0">
                <a:latin typeface="等线" panose="02010600030101010101" pitchFamily="2" charset="-122"/>
                <a:ea typeface="等线" panose="02010600030101010101" pitchFamily="2" charset="-122"/>
                <a:cs typeface="Times New Roman" panose="02020603050405020304" pitchFamily="18" charset="0"/>
              </a:rPr>
              <a:t>(a)                        (b)                         (c)</a:t>
            </a:r>
            <a:endPar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8" name="文本框 7"/>
          <p:cNvSpPr txBox="1"/>
          <p:nvPr/>
        </p:nvSpPr>
        <p:spPr>
          <a:xfrm>
            <a:off x="1337310" y="4626414"/>
            <a:ext cx="9565973" cy="954107"/>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 a - c - b                                    </a:t>
            </a:r>
            <a:r>
              <a:rPr lang="en-US" altLang="zh-CN" sz="2800" b="1" kern="100" dirty="0" err="1">
                <a:effectLst/>
                <a:latin typeface="等线" panose="02010600030101010101" pitchFamily="2" charset="-122"/>
                <a:ea typeface="等线" panose="02010600030101010101" pitchFamily="2" charset="-122"/>
                <a:cs typeface="Times New Roman" panose="02020603050405020304" pitchFamily="18" charset="0"/>
              </a:rPr>
              <a:t>B</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b - c - a</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 a - b - c                                    D. b - a - c</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5"/>
    </p:custDataLst>
  </p:cSld>
  <p:clrMapOvr>
    <a:masterClrMapping/>
  </p:clrMapOvr>
  <p:transition>
    <p:random/>
  </p:transition>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936625"/>
            <a:ext cx="10109835" cy="707886"/>
          </a:xfrm>
          <a:prstGeom prst="rect">
            <a:avLst/>
          </a:prstGeom>
          <a:noFill/>
        </p:spPr>
        <p:txBody>
          <a:bodyPr wrap="square" rtlCol="0" anchor="t">
            <a:spAutoFit/>
          </a:bodyPr>
          <a:lstStyle/>
          <a:p>
            <a:pPr algn="just"/>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下图为</a:t>
            </a:r>
            <a:r>
              <a:rPr lang="en-US" altLang="zh-CN" sz="2000" b="1" kern="100" dirty="0">
                <a:effectLst/>
                <a:latin typeface="等线" panose="02010600030101010101" pitchFamily="2" charset="-122"/>
                <a:ea typeface="等线" panose="02010600030101010101" pitchFamily="2" charset="-122"/>
                <a:cs typeface="Times New Roman" panose="02020603050405020304" pitchFamily="18" charset="0"/>
              </a:rPr>
              <a:t>1974-1984</a:t>
            </a:r>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年秦始皇陵兵马俑一号坑出土陶俑的头饰，请选出他们所对应士兵等级由低到高正确的排列（ ）</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3" name="图片 2"/>
          <p:cNvPicPr>
            <a:picLocks noChangeAspect="1"/>
          </p:cNvPicPr>
          <p:nvPr/>
        </p:nvPicPr>
        <p:blipFill rotWithShape="1">
          <a:blip r:embed="rId2"/>
          <a:srcRect t="10879" r="67226" b="17090"/>
          <a:stretch>
            <a:fillRect/>
          </a:stretch>
        </p:blipFill>
        <p:spPr>
          <a:xfrm>
            <a:off x="1128746" y="1680411"/>
            <a:ext cx="1268512" cy="1444251"/>
          </a:xfrm>
          <a:prstGeom prst="rect">
            <a:avLst/>
          </a:prstGeom>
        </p:spPr>
      </p:pic>
      <p:pic>
        <p:nvPicPr>
          <p:cNvPr id="4" name="图片 3"/>
          <p:cNvPicPr>
            <a:picLocks noChangeAspect="1"/>
          </p:cNvPicPr>
          <p:nvPr/>
        </p:nvPicPr>
        <p:blipFill>
          <a:blip r:embed="rId3"/>
          <a:srcRect b="16601"/>
          <a:stretch>
            <a:fillRect/>
          </a:stretch>
        </p:blipFill>
        <p:spPr>
          <a:xfrm>
            <a:off x="3108129" y="1737537"/>
            <a:ext cx="1143764" cy="1369084"/>
          </a:xfrm>
          <a:prstGeom prst="rect">
            <a:avLst/>
          </a:prstGeom>
          <a:noFill/>
          <a:ln>
            <a:noFill/>
          </a:ln>
        </p:spPr>
      </p:pic>
      <p:pic>
        <p:nvPicPr>
          <p:cNvPr id="5" name="图片 4"/>
          <p:cNvPicPr>
            <a:picLocks noChangeAspect="1"/>
          </p:cNvPicPr>
          <p:nvPr/>
        </p:nvPicPr>
        <p:blipFill>
          <a:blip r:embed="rId4"/>
          <a:srcRect t="7869" r="67607" b="20268"/>
          <a:stretch>
            <a:fillRect/>
          </a:stretch>
        </p:blipFill>
        <p:spPr>
          <a:xfrm>
            <a:off x="5108843" y="1779596"/>
            <a:ext cx="1268511" cy="1364144"/>
          </a:xfrm>
          <a:prstGeom prst="rect">
            <a:avLst/>
          </a:prstGeom>
          <a:noFill/>
          <a:ln>
            <a:noFill/>
          </a:ln>
        </p:spPr>
      </p:pic>
      <p:sp>
        <p:nvSpPr>
          <p:cNvPr id="6" name="文本框 5"/>
          <p:cNvSpPr txBox="1"/>
          <p:nvPr/>
        </p:nvSpPr>
        <p:spPr>
          <a:xfrm>
            <a:off x="259178" y="3228945"/>
            <a:ext cx="10109835" cy="400110"/>
          </a:xfrm>
          <a:prstGeom prst="rect">
            <a:avLst/>
          </a:prstGeom>
          <a:noFill/>
        </p:spPr>
        <p:txBody>
          <a:bodyPr wrap="square" rtlCol="0" anchor="t">
            <a:spAutoFit/>
          </a:bodyPr>
          <a:lstStyle/>
          <a:p>
            <a:pPr algn="just"/>
            <a:r>
              <a:rPr lang="en-US" altLang="zh-CN" sz="2000" kern="100" dirty="0">
                <a:effectLst/>
                <a:latin typeface="等线" panose="02010600030101010101" pitchFamily="2" charset="-122"/>
                <a:ea typeface="等线" panose="02010600030101010101" pitchFamily="2" charset="-122"/>
                <a:cs typeface="Times New Roman" panose="02020603050405020304" pitchFamily="18" charset="0"/>
              </a:rPr>
              <a:t>                 </a:t>
            </a:r>
            <a:r>
              <a:rPr lang="en-US" altLang="zh-CN" sz="2000" b="1" kern="100" dirty="0">
                <a:latin typeface="等线" panose="02010600030101010101" pitchFamily="2" charset="-122"/>
                <a:ea typeface="等线" panose="02010600030101010101" pitchFamily="2" charset="-122"/>
                <a:cs typeface="Times New Roman" panose="02020603050405020304" pitchFamily="18" charset="0"/>
              </a:rPr>
              <a:t>(a)                        (b)                         (c)</a:t>
            </a:r>
            <a:endPar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8" name="文本框 7"/>
          <p:cNvSpPr txBox="1"/>
          <p:nvPr/>
        </p:nvSpPr>
        <p:spPr>
          <a:xfrm>
            <a:off x="1128746" y="3629055"/>
            <a:ext cx="9565973" cy="707886"/>
          </a:xfrm>
          <a:prstGeom prst="rect">
            <a:avLst/>
          </a:prstGeom>
          <a:noFill/>
        </p:spPr>
        <p:txBody>
          <a:bodyPr wrap="square">
            <a:spAutoFit/>
          </a:bodyPr>
          <a:lstStyle/>
          <a:p>
            <a:pPr algn="just"/>
            <a:r>
              <a:rPr lang="en-US" altLang="zh-CN" sz="20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A. a - c - b                                    </a:t>
            </a:r>
            <a:r>
              <a:rPr lang="en-US" altLang="zh-CN" sz="2000" b="1" kern="100" dirty="0" err="1">
                <a:effectLst/>
                <a:latin typeface="等线" panose="02010600030101010101" pitchFamily="2" charset="-122"/>
                <a:ea typeface="等线" panose="02010600030101010101" pitchFamily="2" charset="-122"/>
                <a:cs typeface="Times New Roman" panose="02020603050405020304" pitchFamily="18" charset="0"/>
              </a:rPr>
              <a:t>B</a:t>
            </a:r>
            <a:r>
              <a:rPr lang="en-US" altLang="zh-CN" sz="2000" b="1" kern="100" dirty="0">
                <a:effectLst/>
                <a:latin typeface="等线" panose="02010600030101010101" pitchFamily="2" charset="-122"/>
                <a:ea typeface="等线" panose="02010600030101010101" pitchFamily="2" charset="-122"/>
                <a:cs typeface="Times New Roman" panose="02020603050405020304" pitchFamily="18" charset="0"/>
              </a:rPr>
              <a:t>. b - c - a</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000" b="1" kern="100" dirty="0">
                <a:effectLst/>
                <a:latin typeface="等线" panose="02010600030101010101" pitchFamily="2" charset="-122"/>
                <a:ea typeface="等线" panose="02010600030101010101" pitchFamily="2" charset="-122"/>
                <a:cs typeface="Times New Roman" panose="02020603050405020304" pitchFamily="18" charset="0"/>
              </a:rPr>
              <a:t>C. a - b - c                                    D. b - a - c</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13" name="文本框 12"/>
          <p:cNvSpPr txBox="1"/>
          <p:nvPr/>
        </p:nvSpPr>
        <p:spPr>
          <a:xfrm>
            <a:off x="362949" y="4367103"/>
            <a:ext cx="11464411" cy="1815882"/>
          </a:xfrm>
          <a:prstGeom prst="rect">
            <a:avLst/>
          </a:prstGeom>
          <a:noFill/>
        </p:spPr>
        <p:txBody>
          <a:bodyPr wrap="square">
            <a:spAutoFit/>
          </a:bodyPr>
          <a:lstStyle/>
          <a:p>
            <a:r>
              <a:rPr lang="zh-CN" altLang="en-US" sz="2800" b="1" dirty="0"/>
              <a:t>1.戴顿的是下层士兵。从出土时情况来看，秦俑的赣一般是朱红色的，只有极少例是黑色。</a:t>
            </a:r>
            <a:endParaRPr lang="en-US" altLang="zh-CN" sz="2800" b="1" dirty="0"/>
          </a:p>
          <a:p>
            <a:r>
              <a:rPr lang="zh-CN" altLang="en-US" sz="2800" b="1" dirty="0"/>
              <a:t>2.梯形长板状冠，东红色或寒红色，佩戴者是下层军史。</a:t>
            </a:r>
            <a:endParaRPr lang="en-US" altLang="zh-CN" sz="2800" b="1" dirty="0"/>
          </a:p>
          <a:p>
            <a:r>
              <a:rPr lang="zh-CN" altLang="en-US" sz="2800" b="1" dirty="0"/>
              <a:t>3.双鹏(hé)尾冠，黑色，佩戴者是高级军吏(将军)。</a:t>
            </a:r>
            <a:endParaRPr lang="zh-CN" altLang="en-US" sz="2800" b="1" dirty="0"/>
          </a:p>
        </p:txBody>
      </p:sp>
    </p:spTree>
    <p:custDataLst>
      <p:tags r:id="rId5"/>
    </p:custDataLst>
  </p:cSld>
  <p:clrMapOvr>
    <a:masterClrMapping/>
  </p:clrMapOvr>
  <p:transition>
    <p:random/>
  </p:transition>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936625"/>
            <a:ext cx="10109835" cy="523220"/>
          </a:xfrm>
          <a:prstGeom prst="rect">
            <a:avLst/>
          </a:prstGeom>
          <a:noFill/>
        </p:spPr>
        <p:txBody>
          <a:bodyPr wrap="square" rtlCol="0" anchor="t">
            <a:spAutoFit/>
          </a:bodyPr>
          <a:lstStyle/>
          <a:p>
            <a:pPr indent="266700" algn="l"/>
            <a:r>
              <a:rPr lang="zh-CN" altLang="zh-CN" sz="2800" b="1" dirty="0">
                <a:effectLst/>
                <a:ea typeface="等线" panose="02010600030101010101" pitchFamily="2" charset="-122"/>
                <a:cs typeface="Times New Roman" panose="02020603050405020304" pitchFamily="18" charset="0"/>
              </a:rPr>
              <a:t>宋幼主赵昺被元朝逼得走投无路，被哪位大臣背着跳海而死？</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文本框 3"/>
          <p:cNvSpPr txBox="1"/>
          <p:nvPr/>
        </p:nvSpPr>
        <p:spPr>
          <a:xfrm>
            <a:off x="1676400" y="1613118"/>
            <a:ext cx="6096000" cy="1815882"/>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文天祥</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陆秀夫</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李光</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赵鼎</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936625"/>
            <a:ext cx="10109835" cy="523220"/>
          </a:xfrm>
          <a:prstGeom prst="rect">
            <a:avLst/>
          </a:prstGeom>
          <a:noFill/>
        </p:spPr>
        <p:txBody>
          <a:bodyPr wrap="square" rtlCol="0" anchor="t">
            <a:spAutoFit/>
          </a:bodyPr>
          <a:lstStyle/>
          <a:p>
            <a:pPr indent="266700" algn="l"/>
            <a:r>
              <a:rPr lang="zh-CN" altLang="zh-CN" sz="2800" b="1" dirty="0">
                <a:effectLst/>
                <a:ea typeface="等线" panose="02010600030101010101" pitchFamily="2" charset="-122"/>
                <a:cs typeface="Times New Roman" panose="02020603050405020304" pitchFamily="18" charset="0"/>
              </a:rPr>
              <a:t>宋幼主赵昺被元朝逼得走投无路，被哪位大臣背着跳海而死？</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文本框 3"/>
          <p:cNvSpPr txBox="1"/>
          <p:nvPr/>
        </p:nvSpPr>
        <p:spPr>
          <a:xfrm>
            <a:off x="1676400" y="1613118"/>
            <a:ext cx="6096000" cy="1815882"/>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文天祥</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B.</a:t>
            </a: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陆秀夫</a:t>
            </a:r>
            <a:endParaRPr lang="zh-CN" altLang="zh-CN" sz="28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李光</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赵鼎</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1128746" y="3486082"/>
            <a:ext cx="8644890" cy="1384995"/>
          </a:xfrm>
          <a:prstGeom prst="rect">
            <a:avLst/>
          </a:prstGeom>
          <a:noFill/>
        </p:spPr>
        <p:txBody>
          <a:bodyPr wrap="square">
            <a:spAutoFit/>
          </a:bodyPr>
          <a:lstStyle/>
          <a:p>
            <a:r>
              <a:rPr lang="zh-CN" altLang="en-US" sz="2800" b="1" dirty="0">
                <a:effectLst/>
                <a:latin typeface="等线" panose="02010600030101010101" pitchFamily="2" charset="-122"/>
                <a:cs typeface="Times New Roman" panose="02020603050405020304" pitchFamily="18" charset="0"/>
              </a:rPr>
              <a:t>解答：</a:t>
            </a:r>
            <a:r>
              <a:rPr lang="en-US" altLang="zh-CN" sz="2800" b="1" dirty="0">
                <a:effectLst/>
                <a:latin typeface="等线" panose="02010600030101010101" pitchFamily="2" charset="-122"/>
                <a:cs typeface="Times New Roman" panose="02020603050405020304" pitchFamily="18" charset="0"/>
              </a:rPr>
              <a:t>1279</a:t>
            </a:r>
            <a:r>
              <a:rPr lang="zh-CN" altLang="zh-CN" sz="2800" b="1" dirty="0">
                <a:effectLst/>
                <a:ea typeface="等线" panose="02010600030101010101" pitchFamily="2" charset="-122"/>
                <a:cs typeface="Times New Roman" panose="02020603050405020304" pitchFamily="18" charset="0"/>
              </a:rPr>
              <a:t>年，崖山海战中元军以少胜多，宋军全军覆灭，南宋灭国，陆秀夫背着少帝赵昺投海自尽，许多忠臣追随其后，十万军民跳海殉国。</a:t>
            </a:r>
            <a:endParaRPr lang="zh-CN" altLang="en-US" sz="2800" dirty="0"/>
          </a:p>
        </p:txBody>
      </p:sp>
    </p:spTree>
    <p:custDataLst>
      <p:tags r:id="rId2"/>
    </p:custDataLst>
  </p:cSld>
  <p:clrMapOvr>
    <a:masterClrMapping/>
  </p:clrMapOvr>
  <p:transition>
    <p:random/>
  </p:transition>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954107"/>
          </a:xfrm>
          <a:prstGeom prst="rect">
            <a:avLst/>
          </a:prstGeom>
          <a:noFill/>
        </p:spPr>
        <p:txBody>
          <a:bodyPr wrap="square" rtlCol="0" anchor="t">
            <a:spAutoFit/>
          </a:bodyPr>
          <a:lstStyle/>
          <a:p>
            <a:pPr indent="254000"/>
            <a:r>
              <a:rPr lang="zh-CN" altLang="zh-CN" sz="2800" b="1" dirty="0"/>
              <a:t>东林党是晚明时期以江南士大夫为主的官僚政治集团，以下四个选项中哪个不是其代表人物？</a:t>
            </a:r>
            <a:endParaRPr sz="2800" b="1" dirty="0">
              <a:sym typeface="+mn-ea"/>
            </a:endParaRPr>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863969" y="1915497"/>
            <a:ext cx="6096000" cy="1815882"/>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顾宪成</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李三才</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左光斗</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宋祁</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936625"/>
            <a:ext cx="10109835" cy="2246769"/>
          </a:xfrm>
          <a:prstGeom prst="rect">
            <a:avLst/>
          </a:prstGeom>
          <a:noFill/>
        </p:spPr>
        <p:txBody>
          <a:bodyPr wrap="square" rtlCol="0" anchor="t">
            <a:spAutoFit/>
          </a:bodyPr>
          <a:lstStyle/>
          <a:p>
            <a:pPr indent="266700" algn="l"/>
            <a:r>
              <a:rPr lang="zh-CN" altLang="zh-CN" sz="2800" b="1" kern="100" dirty="0">
                <a:solidFill>
                  <a:srgbClr val="333333"/>
                </a:solidFill>
                <a:latin typeface="等线" panose="02010600030101010101" pitchFamily="2" charset="-122"/>
                <a:ea typeface="等线" panose="02010600030101010101" pitchFamily="2" charset="-122"/>
                <a:cs typeface="Helvetica" panose="020B0604020202020204" pitchFamily="34" charset="0"/>
              </a:rPr>
              <a:t>用以记录不同长短音的间断时值的符号叫做休止符。 音值的基本相互关系：每个较大的音值和它最近的较小的音值的比例是</a:t>
            </a:r>
            <a:r>
              <a:rPr lang="en-US" altLang="zh-CN" sz="2800" b="1" kern="100" dirty="0">
                <a:solidFill>
                  <a:srgbClr val="333333"/>
                </a:solidFill>
                <a:latin typeface="等线" panose="02010600030101010101" pitchFamily="2" charset="-122"/>
                <a:ea typeface="等线" panose="02010600030101010101" pitchFamily="2" charset="-122"/>
                <a:cs typeface="Helvetica" panose="020B0604020202020204" pitchFamily="34" charset="0"/>
              </a:rPr>
              <a:t>2</a:t>
            </a:r>
            <a:r>
              <a:rPr lang="zh-CN" altLang="zh-CN" sz="2800" b="1" kern="100" dirty="0">
                <a:solidFill>
                  <a:srgbClr val="333333"/>
                </a:solidFill>
                <a:latin typeface="等线" panose="02010600030101010101" pitchFamily="2" charset="-122"/>
                <a:ea typeface="等线" panose="02010600030101010101" pitchFamily="2" charset="-122"/>
                <a:cs typeface="Helvetica" panose="020B0604020202020204" pitchFamily="34" charset="0"/>
              </a:rPr>
              <a:t>与</a:t>
            </a:r>
            <a:r>
              <a:rPr lang="en-US" altLang="zh-CN" sz="2800" b="1" kern="100" dirty="0">
                <a:solidFill>
                  <a:srgbClr val="333333"/>
                </a:solidFill>
                <a:latin typeface="等线" panose="02010600030101010101" pitchFamily="2" charset="-122"/>
                <a:ea typeface="等线" panose="02010600030101010101" pitchFamily="2" charset="-122"/>
                <a:cs typeface="Helvetica" panose="020B0604020202020204" pitchFamily="34" charset="0"/>
              </a:rPr>
              <a:t>1</a:t>
            </a:r>
            <a:r>
              <a:rPr lang="zh-CN" altLang="zh-CN" sz="2800" b="1" kern="100" dirty="0">
                <a:solidFill>
                  <a:srgbClr val="333333"/>
                </a:solidFill>
                <a:latin typeface="等线" panose="02010600030101010101" pitchFamily="2" charset="-122"/>
                <a:ea typeface="等线" panose="02010600030101010101" pitchFamily="2" charset="-122"/>
                <a:cs typeface="Helvetica" panose="020B0604020202020204" pitchFamily="34" charset="0"/>
              </a:rPr>
              <a:t>之比。例如：全音符等于两个二分音符；全休止符等于两个二分休止符等。</a:t>
            </a:r>
            <a:endParaRPr lang="zh-CN" altLang="zh-CN" sz="2800" b="1" kern="100" dirty="0">
              <a:solidFill>
                <a:srgbClr val="333333"/>
              </a:solidFill>
              <a:latin typeface="等线" panose="02010600030101010101" pitchFamily="2" charset="-122"/>
              <a:ea typeface="等线" panose="02010600030101010101" pitchFamily="2" charset="-122"/>
              <a:cs typeface="Helvetica" panose="020B0604020202020204" pitchFamily="34" charset="0"/>
            </a:endParaRPr>
          </a:p>
          <a:p>
            <a:pPr indent="266700" algn="l"/>
            <a:r>
              <a:rPr lang="zh-CN" altLang="zh-CN" sz="2800" b="1" kern="100" dirty="0">
                <a:solidFill>
                  <a:srgbClr val="333333"/>
                </a:solidFill>
                <a:effectLst/>
                <a:latin typeface="等线" panose="02010600030101010101" pitchFamily="2" charset="-122"/>
                <a:ea typeface="等线" panose="02010600030101010101" pitchFamily="2" charset="-122"/>
                <a:cs typeface="Helvetica" panose="020B0604020202020204" pitchFamily="34" charset="0"/>
              </a:rPr>
              <a:t>请问下列图片中哪个是全休止符</a:t>
            </a:r>
            <a:r>
              <a:rPr lang="en-US" altLang="zh-CN" sz="2800" b="1" kern="100" dirty="0">
                <a:solidFill>
                  <a:srgbClr val="333333"/>
                </a:solidFill>
                <a:effectLst/>
                <a:latin typeface="等线" panose="02010600030101010101" pitchFamily="2" charset="-122"/>
                <a:ea typeface="等线" panose="02010600030101010101" pitchFamily="2" charset="-122"/>
                <a:cs typeface="Helvetica" panose="020B0604020202020204" pitchFamily="34" charset="0"/>
              </a:rPr>
              <a:t>?</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pic>
        <p:nvPicPr>
          <p:cNvPr id="3" name="图片 2"/>
          <p:cNvPicPr>
            <a:picLocks noChangeAspect="1"/>
          </p:cNvPicPr>
          <p:nvPr/>
        </p:nvPicPr>
        <p:blipFill rotWithShape="1">
          <a:blip r:embed="rId2"/>
          <a:srcRect l="21479" r="19175"/>
          <a:stretch>
            <a:fillRect/>
          </a:stretch>
        </p:blipFill>
        <p:spPr>
          <a:xfrm>
            <a:off x="1031630" y="3321409"/>
            <a:ext cx="1752601" cy="872523"/>
          </a:xfrm>
          <a:prstGeom prst="rect">
            <a:avLst/>
          </a:prstGeom>
        </p:spPr>
      </p:pic>
      <p:pic>
        <p:nvPicPr>
          <p:cNvPr id="4" name="图片 3"/>
          <p:cNvPicPr>
            <a:picLocks noChangeAspect="1"/>
          </p:cNvPicPr>
          <p:nvPr/>
        </p:nvPicPr>
        <p:blipFill>
          <a:blip r:embed="rId3"/>
          <a:stretch>
            <a:fillRect/>
          </a:stretch>
        </p:blipFill>
        <p:spPr>
          <a:xfrm>
            <a:off x="3478434" y="3318478"/>
            <a:ext cx="2617566" cy="872522"/>
          </a:xfrm>
          <a:prstGeom prst="rect">
            <a:avLst/>
          </a:prstGeom>
        </p:spPr>
      </p:pic>
      <p:pic>
        <p:nvPicPr>
          <p:cNvPr id="5" name="图片 4"/>
          <p:cNvPicPr>
            <a:picLocks noChangeAspect="1"/>
          </p:cNvPicPr>
          <p:nvPr/>
        </p:nvPicPr>
        <p:blipFill>
          <a:blip r:embed="rId4"/>
          <a:stretch>
            <a:fillRect/>
          </a:stretch>
        </p:blipFill>
        <p:spPr>
          <a:xfrm>
            <a:off x="6560844" y="3318478"/>
            <a:ext cx="1934723" cy="872522"/>
          </a:xfrm>
          <a:prstGeom prst="rect">
            <a:avLst/>
          </a:prstGeom>
        </p:spPr>
      </p:pic>
      <p:pic>
        <p:nvPicPr>
          <p:cNvPr id="6" name="图片 5"/>
          <p:cNvPicPr>
            <a:picLocks noChangeAspect="1"/>
          </p:cNvPicPr>
          <p:nvPr/>
        </p:nvPicPr>
        <p:blipFill>
          <a:blip r:embed="rId5"/>
          <a:stretch>
            <a:fillRect/>
          </a:stretch>
        </p:blipFill>
        <p:spPr>
          <a:xfrm>
            <a:off x="9120455" y="3318478"/>
            <a:ext cx="1983005" cy="872522"/>
          </a:xfrm>
          <a:prstGeom prst="rect">
            <a:avLst/>
          </a:prstGeom>
        </p:spPr>
      </p:pic>
      <p:sp>
        <p:nvSpPr>
          <p:cNvPr id="7" name="文本框 6"/>
          <p:cNvSpPr txBox="1"/>
          <p:nvPr/>
        </p:nvSpPr>
        <p:spPr>
          <a:xfrm>
            <a:off x="610870" y="4317169"/>
            <a:ext cx="10109835" cy="523220"/>
          </a:xfrm>
          <a:prstGeom prst="rect">
            <a:avLst/>
          </a:prstGeom>
          <a:noFill/>
        </p:spPr>
        <p:txBody>
          <a:bodyPr wrap="square" rtlCol="0" anchor="t">
            <a:spAutoFit/>
          </a:bodyPr>
          <a:lstStyle/>
          <a:p>
            <a:pPr indent="266700" algn="l"/>
            <a:r>
              <a:rPr lang="en-US" altLang="zh-CN" sz="2800" b="1" kern="100" dirty="0">
                <a:solidFill>
                  <a:srgbClr val="333333"/>
                </a:solidFill>
                <a:latin typeface="等线" panose="02010600030101010101" pitchFamily="2" charset="-122"/>
                <a:ea typeface="等线" panose="02010600030101010101" pitchFamily="2" charset="-122"/>
                <a:cs typeface="Helvetica" panose="020B0604020202020204" pitchFamily="34" charset="0"/>
              </a:rPr>
              <a:t>       </a:t>
            </a:r>
            <a:r>
              <a:rPr lang="en-US" altLang="zh-CN" sz="2800" b="1" kern="100" dirty="0">
                <a:solidFill>
                  <a:srgbClr val="FF0000"/>
                </a:solidFill>
                <a:latin typeface="等线" panose="02010600030101010101" pitchFamily="2" charset="-122"/>
                <a:ea typeface="等线" panose="02010600030101010101" pitchFamily="2" charset="-122"/>
                <a:cs typeface="Helvetica" panose="020B0604020202020204" pitchFamily="34" charset="0"/>
              </a:rPr>
              <a:t>A</a:t>
            </a:r>
            <a:r>
              <a:rPr lang="en-US" altLang="zh-CN" sz="2800" b="1" kern="100" dirty="0">
                <a:solidFill>
                  <a:srgbClr val="333333"/>
                </a:solidFill>
                <a:latin typeface="等线" panose="02010600030101010101" pitchFamily="2" charset="-122"/>
                <a:ea typeface="等线" panose="02010600030101010101" pitchFamily="2" charset="-122"/>
                <a:cs typeface="Helvetica" panose="020B0604020202020204" pitchFamily="34" charset="0"/>
              </a:rPr>
              <a:t>                            B                          C                       D</a:t>
            </a:r>
            <a:endParaRPr lang="zh-CN" altLang="zh-CN" sz="2800" b="1" kern="100" dirty="0">
              <a:solidFill>
                <a:srgbClr val="333333"/>
              </a:solidFill>
              <a:latin typeface="等线" panose="02010600030101010101" pitchFamily="2" charset="-122"/>
              <a:ea typeface="等线" panose="02010600030101010101" pitchFamily="2" charset="-122"/>
              <a:cs typeface="Helvetica" panose="020B0604020202020204" pitchFamily="34" charset="0"/>
            </a:endParaRPr>
          </a:p>
        </p:txBody>
      </p:sp>
      <p:sp>
        <p:nvSpPr>
          <p:cNvPr id="13" name="文本框 12"/>
          <p:cNvSpPr txBox="1"/>
          <p:nvPr/>
        </p:nvSpPr>
        <p:spPr>
          <a:xfrm>
            <a:off x="916657" y="5050137"/>
            <a:ext cx="9952992" cy="954107"/>
          </a:xfrm>
          <a:prstGeom prst="rect">
            <a:avLst/>
          </a:prstGeom>
          <a:noFill/>
        </p:spPr>
        <p:txBody>
          <a:bodyPr wrap="square">
            <a:spAutoFit/>
          </a:bodyPr>
          <a:lstStyle/>
          <a:p>
            <a:pPr indent="266700" algn="l"/>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解答：全休止符是方形靠在谱线上面。</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选项为二分休止符，</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选项为四份休止符，</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选项为</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8</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分休止符。</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6"/>
    </p:custDataLst>
  </p:cSld>
  <p:clrMapOvr>
    <a:masterClrMapping/>
  </p:clrMapOvr>
  <p:transition>
    <p:random/>
  </p:transition>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954107"/>
          </a:xfrm>
          <a:prstGeom prst="rect">
            <a:avLst/>
          </a:prstGeom>
          <a:noFill/>
        </p:spPr>
        <p:txBody>
          <a:bodyPr wrap="square" rtlCol="0" anchor="t">
            <a:spAutoFit/>
          </a:bodyPr>
          <a:lstStyle/>
          <a:p>
            <a:pPr indent="254000"/>
            <a:r>
              <a:rPr lang="zh-CN" altLang="zh-CN" sz="2800" b="1" dirty="0"/>
              <a:t>东林党是晚明时期以江南士大夫为主的官僚政治集团，以下四个选项中哪个不是其代表人物？</a:t>
            </a:r>
            <a:endParaRPr sz="2800" b="1" dirty="0">
              <a:sym typeface="+mn-ea"/>
            </a:endParaRPr>
          </a:p>
        </p:txBody>
      </p:sp>
      <p:sp>
        <p:nvSpPr>
          <p:cNvPr id="108" name="文本框 107"/>
          <p:cNvSpPr txBox="1"/>
          <p:nvPr/>
        </p:nvSpPr>
        <p:spPr>
          <a:xfrm>
            <a:off x="534670" y="3816176"/>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863969" y="1915497"/>
            <a:ext cx="6096000" cy="1815882"/>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顾宪成</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李三才</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左光斗</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D.</a:t>
            </a: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宋祁</a:t>
            </a:r>
            <a:endParaRPr lang="zh-CN" altLang="zh-CN" sz="28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1248507" y="3689059"/>
            <a:ext cx="9255663" cy="954107"/>
          </a:xfrm>
          <a:prstGeom prst="rect">
            <a:avLst/>
          </a:prstGeom>
          <a:noFill/>
        </p:spPr>
        <p:txBody>
          <a:bodyPr wrap="square">
            <a:spAutoFit/>
          </a:bodyPr>
          <a:lstStyle/>
          <a:p>
            <a:r>
              <a:rPr lang="zh-CN" altLang="en-US" sz="2800" b="1" dirty="0">
                <a:ea typeface="等线" panose="02010600030101010101" pitchFamily="2" charset="-122"/>
                <a:cs typeface="Times New Roman" panose="02020603050405020304" pitchFamily="18" charset="0"/>
              </a:rPr>
              <a:t>解答：</a:t>
            </a:r>
            <a:r>
              <a:rPr lang="zh-CN" altLang="zh-CN" sz="2800" b="1" dirty="0">
                <a:effectLst/>
                <a:ea typeface="等线" panose="02010600030101010101" pitchFamily="2" charset="-122"/>
                <a:cs typeface="Times New Roman" panose="02020603050405020304" pitchFamily="18" charset="0"/>
              </a:rPr>
              <a:t>宋祁为北宋官员、文学家、史学家、词人、古文家，非晚明东林党人。</a:t>
            </a:r>
            <a:endParaRPr lang="zh-CN" altLang="en-US" sz="2800" dirty="0"/>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21.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523220"/>
          </a:xfrm>
          <a:prstGeom prst="rect">
            <a:avLst/>
          </a:prstGeom>
          <a:noFill/>
        </p:spPr>
        <p:txBody>
          <a:bodyPr wrap="square" rtlCol="0" anchor="t">
            <a:spAutoFit/>
          </a:bodyPr>
          <a:lstStyle/>
          <a:p>
            <a:pPr indent="254000"/>
            <a:r>
              <a:rPr lang="zh-CN" altLang="zh-CN" sz="2800" b="1" dirty="0"/>
              <a:t>在中国历史上，北京第一次成为统一的封建王朝都城是在</a:t>
            </a:r>
            <a:endParaRPr sz="2800" b="1" dirty="0">
              <a:sym typeface="+mn-ea"/>
            </a:endParaRPr>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547447" y="1613118"/>
            <a:ext cx="6096000" cy="1815882"/>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唐朝</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明朝</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元朝</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清朝</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523220"/>
          </a:xfrm>
          <a:prstGeom prst="rect">
            <a:avLst/>
          </a:prstGeom>
          <a:noFill/>
        </p:spPr>
        <p:txBody>
          <a:bodyPr wrap="square" rtlCol="0" anchor="t">
            <a:spAutoFit/>
          </a:bodyPr>
          <a:lstStyle/>
          <a:p>
            <a:pPr indent="254000"/>
            <a:r>
              <a:rPr lang="zh-CN" altLang="zh-CN" sz="2800" b="1" dirty="0"/>
              <a:t>在中国历史上，北京第一次成为统一的封建王朝都城是在</a:t>
            </a:r>
            <a:r>
              <a:rPr lang="zh-CN" altLang="en-US" sz="2800" b="1" dirty="0"/>
              <a:t>？</a:t>
            </a:r>
            <a:endParaRPr sz="2800" b="1" dirty="0">
              <a:sym typeface="+mn-ea"/>
            </a:endParaRPr>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547447" y="1613118"/>
            <a:ext cx="6096000" cy="1815882"/>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唐朝</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明朝</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C.</a:t>
            </a: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元朝</a:t>
            </a:r>
            <a:endParaRPr lang="zh-CN" altLang="zh-CN" sz="28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清朝</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1236784" y="3359305"/>
            <a:ext cx="8358553" cy="1815882"/>
          </a:xfrm>
          <a:prstGeom prst="rect">
            <a:avLst/>
          </a:prstGeom>
          <a:noFill/>
        </p:spPr>
        <p:txBody>
          <a:bodyPr wrap="square">
            <a:spAutoFit/>
          </a:bodyPr>
          <a:lstStyle/>
          <a:p>
            <a:r>
              <a:rPr lang="zh-CN" altLang="en-US" sz="2800" b="1" dirty="0">
                <a:effectLst/>
                <a:ea typeface="等线" panose="02010600030101010101" pitchFamily="2" charset="-122"/>
                <a:cs typeface="Times New Roman" panose="02020603050405020304" pitchFamily="18" charset="0"/>
              </a:rPr>
              <a:t>解答：</a:t>
            </a:r>
            <a:r>
              <a:rPr lang="zh-CN" altLang="zh-CN" sz="2800" b="1" dirty="0">
                <a:effectLst/>
                <a:ea typeface="等线" panose="02010600030101010101" pitchFamily="2" charset="-122"/>
                <a:cs typeface="Times New Roman" panose="02020603050405020304" pitchFamily="18" charset="0"/>
              </a:rPr>
              <a:t>在元世祖至元元年，燕京路大兴府被改称中都路大兴府，而至元九年时，中都大兴府正式改名为大都路，即为人所熟知的元大都。从这一时期开始，北京便成为了中国的首都。</a:t>
            </a:r>
            <a:endParaRPr lang="zh-CN" altLang="en-US" sz="2800" dirty="0"/>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1384995"/>
          </a:xfrm>
          <a:prstGeom prst="rect">
            <a:avLst/>
          </a:prstGeom>
          <a:noFill/>
        </p:spPr>
        <p:txBody>
          <a:bodyPr wrap="square" rtlCol="0" anchor="t">
            <a:spAutoFit/>
          </a:bodyPr>
          <a:lstStyle/>
          <a:p>
            <a:pPr indent="254000"/>
            <a:r>
              <a:rPr lang="zh-CN" altLang="zh-CN" sz="2800" b="1" dirty="0"/>
              <a:t>南大鼓楼校区中大路东侧的斗鸡闸，原为何应钦公馆。何应钦是国民党著名将领，曾在</a:t>
            </a:r>
            <a:r>
              <a:rPr lang="en-US" altLang="zh-CN" sz="2800" b="1" dirty="0"/>
              <a:t>1945</a:t>
            </a:r>
            <a:r>
              <a:rPr lang="zh-CN" altLang="zh-CN" sz="2800" b="1" dirty="0"/>
              <a:t>年主持中国远征军奔赴哪个国家作战？</a:t>
            </a:r>
            <a:endParaRPr sz="2800" b="1" dirty="0">
              <a:sym typeface="+mn-ea"/>
            </a:endParaRPr>
          </a:p>
        </p:txBody>
      </p:sp>
      <p:sp>
        <p:nvSpPr>
          <p:cNvPr id="4" name="文本框 3"/>
          <p:cNvSpPr txBox="1"/>
          <p:nvPr/>
        </p:nvSpPr>
        <p:spPr>
          <a:xfrm>
            <a:off x="1506415" y="2346385"/>
            <a:ext cx="6096000" cy="1815882"/>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老挝</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越南</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缅甸</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印度</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1384995"/>
          </a:xfrm>
          <a:prstGeom prst="rect">
            <a:avLst/>
          </a:prstGeom>
          <a:noFill/>
        </p:spPr>
        <p:txBody>
          <a:bodyPr wrap="square" rtlCol="0" anchor="t">
            <a:spAutoFit/>
          </a:bodyPr>
          <a:lstStyle/>
          <a:p>
            <a:pPr indent="254000"/>
            <a:r>
              <a:rPr lang="zh-CN" altLang="zh-CN" sz="2800" b="1" dirty="0"/>
              <a:t>南大鼓楼校区中大路东侧的斗鸡闸，原为何应钦公馆。何应钦是国民党著名将领，曾在</a:t>
            </a:r>
            <a:r>
              <a:rPr lang="en-US" altLang="zh-CN" sz="2800" b="1" dirty="0"/>
              <a:t>1945</a:t>
            </a:r>
            <a:r>
              <a:rPr lang="zh-CN" altLang="zh-CN" sz="2800" b="1" dirty="0"/>
              <a:t>年主持中国远征军奔赴哪个国家作战？</a:t>
            </a:r>
            <a:endParaRPr sz="2800" b="1" dirty="0">
              <a:sym typeface="+mn-ea"/>
            </a:endParaRPr>
          </a:p>
        </p:txBody>
      </p:sp>
      <p:sp>
        <p:nvSpPr>
          <p:cNvPr id="108" name="文本框 107"/>
          <p:cNvSpPr txBox="1"/>
          <p:nvPr/>
        </p:nvSpPr>
        <p:spPr>
          <a:xfrm>
            <a:off x="610784" y="4290623"/>
            <a:ext cx="9969500" cy="523220"/>
          </a:xfrm>
          <a:prstGeom prst="rect">
            <a:avLst/>
          </a:prstGeom>
          <a:noFill/>
          <a:ln w="9525">
            <a:noFill/>
          </a:ln>
        </p:spPr>
        <p:txBody>
          <a:bodyPr wrap="square">
            <a:spAutoFit/>
          </a:bodyPr>
          <a:lstStyle/>
          <a:p>
            <a:pPr indent="266700"/>
            <a:r>
              <a:rPr lang="zh-CN" altLang="en-US" sz="2800" b="1" dirty="0"/>
              <a:t>解答：</a:t>
            </a:r>
            <a:r>
              <a:rPr lang="en-US" altLang="zh-CN" sz="2800" b="1" dirty="0"/>
              <a:t>1945</a:t>
            </a:r>
            <a:r>
              <a:rPr lang="zh-CN" altLang="zh-CN" sz="2800" b="1" dirty="0"/>
              <a:t>年何应钦指挥中国远征军第二次入缅作战</a:t>
            </a:r>
            <a:endParaRPr lang="zh-CN" altLang="en-US" sz="2800" dirty="0"/>
          </a:p>
        </p:txBody>
      </p:sp>
      <p:sp>
        <p:nvSpPr>
          <p:cNvPr id="4" name="文本框 3"/>
          <p:cNvSpPr txBox="1"/>
          <p:nvPr/>
        </p:nvSpPr>
        <p:spPr>
          <a:xfrm>
            <a:off x="1506415" y="2346385"/>
            <a:ext cx="6096000" cy="1815882"/>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老挝</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越南</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C.</a:t>
            </a: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缅甸</a:t>
            </a:r>
            <a:endParaRPr lang="zh-CN" altLang="zh-CN" sz="28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印度</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25.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1384995"/>
          </a:xfrm>
          <a:prstGeom prst="rect">
            <a:avLst/>
          </a:prstGeom>
          <a:noFill/>
        </p:spPr>
        <p:txBody>
          <a:bodyPr wrap="square" rtlCol="0" anchor="t">
            <a:spAutoFit/>
          </a:bodyPr>
          <a:lstStyle/>
          <a:p>
            <a:r>
              <a:rPr lang="zh-CN" altLang="zh-CN" sz="2800" b="1" dirty="0"/>
              <a:t>南大鼓楼校区中山楼是革命家孙中山先生的旧居。新生书院寻根计划准备组织同学彩排《中山先生的一生》话剧。其中不可能出现的一幕是：</a:t>
            </a:r>
            <a:endParaRPr lang="zh-CN" altLang="zh-CN" sz="2800" dirty="0"/>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979755" y="2224465"/>
            <a:ext cx="10420937" cy="2677656"/>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 1878</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年，孙中山随母赴檀香山生活并接受西式教育。</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 1894</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年，孙中山在檀香山成立兴中会，后回广州成立华兴会。</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 1912</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年</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1</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月</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1</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日，孙中山在南京旧两江总督衙门内（后改名总统</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府）就任临时大总统。</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 1924</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年直系将领冯玉祥、皖系军阀段祺瑞、奉系军阀张作霖均</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电邀孙中山北上共商国是。</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1384995"/>
          </a:xfrm>
          <a:prstGeom prst="rect">
            <a:avLst/>
          </a:prstGeom>
          <a:noFill/>
        </p:spPr>
        <p:txBody>
          <a:bodyPr wrap="square" rtlCol="0" anchor="t">
            <a:spAutoFit/>
          </a:bodyPr>
          <a:lstStyle/>
          <a:p>
            <a:r>
              <a:rPr lang="zh-CN" altLang="zh-CN" sz="2800" b="1" dirty="0"/>
              <a:t>南大鼓楼校区中山楼是革命家孙中山先生的旧居。新生书院寻根计划准备组织同学彩排《中山先生的一生》话剧。其中不可能出现的一幕是：</a:t>
            </a:r>
            <a:endParaRPr lang="zh-CN" altLang="zh-CN" sz="2800" dirty="0"/>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979755" y="2224465"/>
            <a:ext cx="10420937" cy="2677656"/>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 1878</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年，孙中山随母赴檀香山生活并接受西式教育。</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B. 1894</a:t>
            </a: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年，孙中山在檀香山成立兴中会，后回广州成立华兴会。</a:t>
            </a:r>
            <a:endParaRPr lang="zh-CN" altLang="zh-CN" sz="28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 1912</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年</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1</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月</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1</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日，孙中山在南京旧两江总督衙门内（后改名总统</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府）就任临时大总统。</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 1924</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年直系将领冯玉祥、皖系军阀段祺瑞、奉系军阀张作霖均</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电邀孙中山北上共商国是。</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803031" y="4991461"/>
            <a:ext cx="6096000" cy="523220"/>
          </a:xfrm>
          <a:prstGeom prst="rect">
            <a:avLst/>
          </a:prstGeom>
          <a:noFill/>
        </p:spPr>
        <p:txBody>
          <a:bodyPr wrap="square">
            <a:spAutoFit/>
          </a:bodyPr>
          <a:lstStyle/>
          <a:p>
            <a:r>
              <a:rPr lang="zh-CN" altLang="en-US" sz="2800" b="1" dirty="0">
                <a:effectLst/>
                <a:ea typeface="等线" panose="02010600030101010101" pitchFamily="2" charset="-122"/>
                <a:cs typeface="Times New Roman" panose="02020603050405020304" pitchFamily="18" charset="0"/>
              </a:rPr>
              <a:t>解答：</a:t>
            </a:r>
            <a:r>
              <a:rPr lang="zh-CN" altLang="zh-CN" sz="2800" b="1" dirty="0">
                <a:effectLst/>
                <a:ea typeface="等线" panose="02010600030101010101" pitchFamily="2" charset="-122"/>
                <a:cs typeface="Times New Roman" panose="02020603050405020304" pitchFamily="18" charset="0"/>
              </a:rPr>
              <a:t>华兴会由黄兴等人在长沙成立</a:t>
            </a:r>
            <a:endParaRPr lang="zh-CN" altLang="en-US" sz="2800" dirty="0"/>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Tree>
    <p:custDataLst>
      <p:tags r:id="rId1"/>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 grpId="0"/>
    </p:bldLst>
  </p:timing>
</p:sld>
</file>

<file path=ppt/slides/slide28.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523220"/>
          </a:xfrm>
          <a:prstGeom prst="rect">
            <a:avLst/>
          </a:prstGeom>
          <a:noFill/>
        </p:spPr>
        <p:txBody>
          <a:bodyPr wrap="square" rtlCol="0" anchor="t">
            <a:spAutoFit/>
          </a:bodyPr>
          <a:lstStyle/>
          <a:p>
            <a:r>
              <a:rPr lang="zh-CN" altLang="zh-CN" sz="2800" b="1" dirty="0"/>
              <a:t>以下哪个工具的作用与其他选项的区别最大？</a:t>
            </a:r>
            <a:endParaRPr lang="zh-CN" altLang="zh-CN" sz="2800" dirty="0"/>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682262" y="1518840"/>
            <a:ext cx="6096000" cy="1815882"/>
          </a:xfrm>
          <a:prstGeom prst="rect">
            <a:avLst/>
          </a:prstGeom>
          <a:noFill/>
        </p:spPr>
        <p:txBody>
          <a:bodyPr wrap="square">
            <a:spAutoFit/>
          </a:bodyPr>
          <a:lstStyle/>
          <a:p>
            <a:pPr algn="just"/>
            <a:r>
              <a:rPr lang="en-US" altLang="zh-CN" sz="2800" b="1" kern="100" dirty="0">
                <a:latin typeface="等线" panose="02010600030101010101" pitchFamily="2" charset="-122"/>
                <a:ea typeface="等线" panose="02010600030101010101" pitchFamily="2" charset="-122"/>
                <a:cs typeface="Times New Roman" panose="02020603050405020304" pitchFamily="18" charset="0"/>
              </a:rPr>
              <a:t>A. </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Meson</a:t>
            </a:r>
            <a:endParaRPr lang="en-US" altLang="zh-CN" sz="2800" kern="100" dirty="0">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 </a:t>
            </a:r>
            <a:r>
              <a:rPr lang="en-US" altLang="zh-CN" sz="2800" b="1" kern="100" dirty="0" err="1">
                <a:effectLst/>
                <a:latin typeface="等线" panose="02010600030101010101" pitchFamily="2" charset="-122"/>
                <a:ea typeface="等线" panose="02010600030101010101" pitchFamily="2" charset="-122"/>
                <a:cs typeface="Times New Roman" panose="02020603050405020304" pitchFamily="18" charset="0"/>
              </a:rPr>
              <a:t>Autoconf</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 </a:t>
            </a:r>
            <a:r>
              <a:rPr lang="en-US" altLang="zh-CN" sz="2800" b="1" kern="100" dirty="0" err="1">
                <a:effectLst/>
                <a:latin typeface="等线" panose="02010600030101010101" pitchFamily="2" charset="-122"/>
                <a:ea typeface="等线" panose="02010600030101010101" pitchFamily="2" charset="-122"/>
                <a:cs typeface="Times New Roman" panose="02020603050405020304" pitchFamily="18" charset="0"/>
              </a:rPr>
              <a:t>CMake</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a:t>
            </a:r>
            <a:r>
              <a:rPr lang="en-US" altLang="zh-CN" sz="2800" b="1" kern="100" dirty="0">
                <a:latin typeface="等线" panose="02010600030101010101" pitchFamily="2" charset="-122"/>
                <a:ea typeface="等线" panose="02010600030101010101" pitchFamily="2" charset="-122"/>
                <a:cs typeface="Times New Roman" panose="02020603050405020304" pitchFamily="18" charset="0"/>
              </a:rPr>
              <a:t> </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GCC</a:t>
            </a:r>
            <a:endParaRPr lang="zh-CN" altLang="en-US" sz="2800" dirty="0"/>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29.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523220"/>
          </a:xfrm>
          <a:prstGeom prst="rect">
            <a:avLst/>
          </a:prstGeom>
          <a:noFill/>
        </p:spPr>
        <p:txBody>
          <a:bodyPr wrap="square" rtlCol="0" anchor="t">
            <a:spAutoFit/>
          </a:bodyPr>
          <a:lstStyle/>
          <a:p>
            <a:r>
              <a:rPr lang="zh-CN" altLang="zh-CN" sz="2800" b="1" dirty="0"/>
              <a:t>以下哪个工具的作用与其他选项的区别最大？</a:t>
            </a:r>
            <a:endParaRPr lang="zh-CN" altLang="zh-CN" sz="2800" dirty="0"/>
          </a:p>
        </p:txBody>
      </p:sp>
      <p:sp>
        <p:nvSpPr>
          <p:cNvPr id="108" name="文本框 107"/>
          <p:cNvSpPr txBox="1"/>
          <p:nvPr/>
        </p:nvSpPr>
        <p:spPr>
          <a:xfrm>
            <a:off x="939117" y="3490872"/>
            <a:ext cx="9969500" cy="1384995"/>
          </a:xfrm>
          <a:prstGeom prst="rect">
            <a:avLst/>
          </a:prstGeom>
          <a:noFill/>
          <a:ln w="9525">
            <a:noFill/>
          </a:ln>
        </p:spPr>
        <p:txBody>
          <a:bodyPr wrap="square">
            <a:spAutoFit/>
          </a:bodyPr>
          <a:lstStyle/>
          <a:p>
            <a:r>
              <a:rPr lang="zh-CN" altLang="en-US" sz="2800" b="1" dirty="0"/>
              <a:t>解答：</a:t>
            </a:r>
            <a:r>
              <a:rPr lang="en-US" altLang="zh-CN" sz="2800" b="1" dirty="0"/>
              <a:t>GCC</a:t>
            </a:r>
            <a:r>
              <a:rPr lang="zh-CN" altLang="zh-CN" sz="2800" b="1" dirty="0"/>
              <a:t>（</a:t>
            </a:r>
            <a:r>
              <a:rPr lang="en-US" altLang="zh-CN" sz="2800" b="1" dirty="0"/>
              <a:t>GNU</a:t>
            </a:r>
            <a:r>
              <a:rPr lang="zh-CN" altLang="zh-CN" sz="2800" b="1" dirty="0"/>
              <a:t>编译器集合）是一套用于</a:t>
            </a:r>
            <a:r>
              <a:rPr lang="en-US" altLang="zh-CN" sz="2800" b="1" dirty="0"/>
              <a:t>C</a:t>
            </a:r>
            <a:r>
              <a:rPr lang="zh-CN" altLang="zh-CN" sz="2800" b="1" dirty="0"/>
              <a:t>、</a:t>
            </a:r>
            <a:r>
              <a:rPr lang="en-US" altLang="zh-CN" sz="2800" b="1" dirty="0"/>
              <a:t>C++</a:t>
            </a:r>
            <a:r>
              <a:rPr lang="zh-CN" altLang="zh-CN" sz="2800" b="1" dirty="0"/>
              <a:t>、</a:t>
            </a:r>
            <a:r>
              <a:rPr lang="en-US" altLang="zh-CN" sz="2800" b="1" dirty="0"/>
              <a:t>Objective-C</a:t>
            </a:r>
            <a:r>
              <a:rPr lang="zh-CN" altLang="zh-CN" sz="2800" b="1" dirty="0"/>
              <a:t>、</a:t>
            </a:r>
            <a:r>
              <a:rPr lang="en-US" altLang="zh-CN" sz="2800" b="1" dirty="0"/>
              <a:t>Fortran</a:t>
            </a:r>
            <a:r>
              <a:rPr lang="zh-CN" altLang="zh-CN" sz="2800" b="1" dirty="0"/>
              <a:t>、</a:t>
            </a:r>
            <a:r>
              <a:rPr lang="en-US" altLang="zh-CN" sz="2800" b="1" dirty="0"/>
              <a:t>Ada</a:t>
            </a:r>
            <a:r>
              <a:rPr lang="zh-CN" altLang="zh-CN" sz="2800" b="1" dirty="0"/>
              <a:t>、</a:t>
            </a:r>
            <a:r>
              <a:rPr lang="en-US" altLang="zh-CN" sz="2800" b="1" dirty="0"/>
              <a:t>Go</a:t>
            </a:r>
            <a:r>
              <a:rPr lang="zh-CN" altLang="zh-CN" sz="2800" b="1" dirty="0"/>
              <a:t>和</a:t>
            </a:r>
            <a:r>
              <a:rPr lang="en-US" altLang="zh-CN" sz="2800" b="1" dirty="0"/>
              <a:t>D</a:t>
            </a:r>
            <a:r>
              <a:rPr lang="zh-CN" altLang="zh-CN" sz="2800" b="1" dirty="0"/>
              <a:t>的免费且开源的编译器集合。其它几项都是构建工具</a:t>
            </a:r>
            <a:endParaRPr lang="zh-CN" altLang="zh-CN" sz="2800" dirty="0"/>
          </a:p>
        </p:txBody>
      </p:sp>
      <p:sp>
        <p:nvSpPr>
          <p:cNvPr id="4" name="文本框 3"/>
          <p:cNvSpPr txBox="1"/>
          <p:nvPr/>
        </p:nvSpPr>
        <p:spPr>
          <a:xfrm>
            <a:off x="1682262" y="1518840"/>
            <a:ext cx="6096000" cy="1815882"/>
          </a:xfrm>
          <a:prstGeom prst="rect">
            <a:avLst/>
          </a:prstGeom>
          <a:noFill/>
        </p:spPr>
        <p:txBody>
          <a:bodyPr wrap="square">
            <a:spAutoFit/>
          </a:bodyPr>
          <a:lstStyle/>
          <a:p>
            <a:pPr algn="just"/>
            <a:r>
              <a:rPr lang="en-US" altLang="zh-CN" sz="2800" b="1" kern="100" dirty="0">
                <a:latin typeface="等线" panose="02010600030101010101" pitchFamily="2" charset="-122"/>
                <a:ea typeface="等线" panose="02010600030101010101" pitchFamily="2" charset="-122"/>
                <a:cs typeface="Times New Roman" panose="02020603050405020304" pitchFamily="18" charset="0"/>
              </a:rPr>
              <a:t>A. </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Meson</a:t>
            </a:r>
            <a:endParaRPr lang="en-US" altLang="zh-CN" sz="2800" kern="100" dirty="0">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 </a:t>
            </a:r>
            <a:r>
              <a:rPr lang="en-US" altLang="zh-CN" sz="2800" b="1" kern="100" dirty="0" err="1">
                <a:effectLst/>
                <a:latin typeface="等线" panose="02010600030101010101" pitchFamily="2" charset="-122"/>
                <a:ea typeface="等线" panose="02010600030101010101" pitchFamily="2" charset="-122"/>
                <a:cs typeface="Times New Roman" panose="02020603050405020304" pitchFamily="18" charset="0"/>
              </a:rPr>
              <a:t>Autoconf</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 </a:t>
            </a:r>
            <a:r>
              <a:rPr lang="en-US" altLang="zh-CN" sz="2800" b="1" kern="100" dirty="0" err="1">
                <a:effectLst/>
                <a:latin typeface="等线" panose="02010600030101010101" pitchFamily="2" charset="-122"/>
                <a:ea typeface="等线" panose="02010600030101010101" pitchFamily="2" charset="-122"/>
                <a:cs typeface="Times New Roman" panose="02020603050405020304" pitchFamily="18" charset="0"/>
              </a:rPr>
              <a:t>CMake</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D.</a:t>
            </a:r>
            <a:r>
              <a:rPr lang="en-US" altLang="zh-CN" sz="2800" b="1" kern="100" dirty="0">
                <a:solidFill>
                  <a:srgbClr val="FF0000"/>
                </a:solidFill>
                <a:latin typeface="等线" panose="02010600030101010101" pitchFamily="2" charset="-122"/>
                <a:ea typeface="等线" panose="02010600030101010101" pitchFamily="2" charset="-122"/>
                <a:cs typeface="Times New Roman" panose="02020603050405020304" pitchFamily="18" charset="0"/>
              </a:rPr>
              <a:t> </a:t>
            </a:r>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GCC</a:t>
            </a:r>
            <a:endParaRPr lang="zh-CN" altLang="en-US" sz="2800" dirty="0">
              <a:solidFill>
                <a:srgbClr val="FF0000"/>
              </a:solidFill>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936625"/>
            <a:ext cx="10109835" cy="2246769"/>
          </a:xfrm>
          <a:prstGeom prst="rect">
            <a:avLst/>
          </a:prstGeom>
          <a:noFill/>
        </p:spPr>
        <p:txBody>
          <a:bodyPr wrap="square" rtlCol="0" anchor="t">
            <a:spAutoFit/>
          </a:bodyPr>
          <a:lstStyle/>
          <a:p>
            <a:pPr indent="266700" algn="l"/>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交响乐团（管弦乐团）按建制可分为双管乐团和三管乐团，通常由弦乐、管乐、打击乐三大声部组成，小规模的交响乐团一般有大约</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20-30</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名乐手，而大型的三管乐团演出阵容可达百余人。</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l"/>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交响乐团中有许多不同种类的乐器。请问下列那种乐器是铜管乐器？</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文本框 3"/>
          <p:cNvSpPr txBox="1"/>
          <p:nvPr/>
        </p:nvSpPr>
        <p:spPr>
          <a:xfrm>
            <a:off x="1424354" y="3318479"/>
            <a:ext cx="6096000" cy="1815882"/>
          </a:xfrm>
          <a:prstGeom prst="rect">
            <a:avLst/>
          </a:prstGeom>
          <a:noFill/>
        </p:spPr>
        <p:txBody>
          <a:bodyPr wrap="square">
            <a:spAutoFit/>
          </a:bodyPr>
          <a:lstStyle/>
          <a:p>
            <a:pPr marL="342900" lvl="0" indent="-342900" algn="l">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长笛</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l">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单簧管</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l">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长号</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l">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巴松</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sld>
</file>

<file path=ppt/slides/slide30.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523220"/>
          </a:xfrm>
          <a:prstGeom prst="rect">
            <a:avLst/>
          </a:prstGeom>
          <a:noFill/>
        </p:spPr>
        <p:txBody>
          <a:bodyPr wrap="square" rtlCol="0" anchor="t">
            <a:spAutoFit/>
          </a:bodyPr>
          <a:lstStyle/>
          <a:p>
            <a:r>
              <a:rPr lang="zh-CN" altLang="zh-CN" sz="2800" b="1" dirty="0"/>
              <a:t>世界上第一台电子数字计算机取名为（）</a:t>
            </a:r>
            <a:endParaRPr lang="zh-CN" altLang="zh-CN" sz="2800" dirty="0"/>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623646" y="1958398"/>
            <a:ext cx="6096000" cy="1815882"/>
          </a:xfrm>
          <a:prstGeom prst="rect">
            <a:avLst/>
          </a:prstGeom>
          <a:noFill/>
        </p:spPr>
        <p:txBody>
          <a:bodyPr wrap="square">
            <a:spAutoFit/>
          </a:bodyPr>
          <a:lstStyle/>
          <a:p>
            <a:pPr algn="just"/>
            <a:r>
              <a:rPr lang="en-US" altLang="zh-CN" sz="2800" b="1" kern="100" dirty="0">
                <a:latin typeface="等线" panose="02010600030101010101" pitchFamily="2" charset="-122"/>
                <a:ea typeface="等线" panose="02010600030101010101" pitchFamily="2" charset="-122"/>
                <a:cs typeface="Times New Roman" panose="02020603050405020304" pitchFamily="18" charset="0"/>
              </a:rPr>
              <a:t>A</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UNIVAC </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 EDSAC</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 ENIAC</a:t>
            </a:r>
            <a:endParaRPr lang="en-US" altLang="zh-CN" sz="2800" kern="100" dirty="0">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a:t>
            </a:r>
            <a:r>
              <a:rPr lang="en-US" altLang="zh-CN" sz="2800" b="1" kern="100" dirty="0">
                <a:latin typeface="等线" panose="02010600030101010101" pitchFamily="2" charset="-122"/>
                <a:ea typeface="等线" panose="02010600030101010101" pitchFamily="2" charset="-122"/>
                <a:cs typeface="Times New Roman" panose="02020603050405020304" pitchFamily="18" charset="0"/>
              </a:rPr>
              <a:t> </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EDVAC</a:t>
            </a:r>
            <a:endParaRPr lang="zh-CN" altLang="en-US" sz="2800" dirty="0"/>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31.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523220"/>
          </a:xfrm>
          <a:prstGeom prst="rect">
            <a:avLst/>
          </a:prstGeom>
          <a:noFill/>
        </p:spPr>
        <p:txBody>
          <a:bodyPr wrap="square" rtlCol="0" anchor="t">
            <a:spAutoFit/>
          </a:bodyPr>
          <a:lstStyle/>
          <a:p>
            <a:r>
              <a:rPr lang="zh-CN" altLang="zh-CN" sz="2800" b="1" dirty="0"/>
              <a:t>世界上第一台电子数字计算机取名为（）</a:t>
            </a:r>
            <a:endParaRPr lang="zh-CN" altLang="zh-CN" sz="2800" dirty="0"/>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623646" y="1958398"/>
            <a:ext cx="6096000" cy="1815882"/>
          </a:xfrm>
          <a:prstGeom prst="rect">
            <a:avLst/>
          </a:prstGeom>
          <a:noFill/>
        </p:spPr>
        <p:txBody>
          <a:bodyPr wrap="square">
            <a:spAutoFit/>
          </a:bodyPr>
          <a:lstStyle/>
          <a:p>
            <a:pPr algn="just"/>
            <a:r>
              <a:rPr lang="en-US" altLang="zh-CN" sz="2800" b="1" kern="100" dirty="0">
                <a:latin typeface="等线" panose="02010600030101010101" pitchFamily="2" charset="-122"/>
                <a:ea typeface="等线" panose="02010600030101010101" pitchFamily="2" charset="-122"/>
                <a:cs typeface="Times New Roman" panose="02020603050405020304" pitchFamily="18" charset="0"/>
              </a:rPr>
              <a:t>A</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UNIVAC </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 EDSAC</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C. ENIAC</a:t>
            </a:r>
            <a:endParaRPr lang="en-US" altLang="zh-CN" sz="2800" kern="100" dirty="0">
              <a:solidFill>
                <a:srgbClr val="FF0000"/>
              </a:solidFill>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a:t>
            </a:r>
            <a:r>
              <a:rPr lang="en-US" altLang="zh-CN" sz="2800" b="1" kern="100" dirty="0">
                <a:latin typeface="等线" panose="02010600030101010101" pitchFamily="2" charset="-122"/>
                <a:ea typeface="等线" panose="02010600030101010101" pitchFamily="2" charset="-122"/>
                <a:cs typeface="Times New Roman" panose="02020603050405020304" pitchFamily="18" charset="0"/>
              </a:rPr>
              <a:t> </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EDVAC</a:t>
            </a:r>
            <a:endParaRPr lang="zh-CN" altLang="en-US" sz="2800" dirty="0"/>
          </a:p>
        </p:txBody>
      </p:sp>
      <p:sp>
        <p:nvSpPr>
          <p:cNvPr id="5" name="文本框 4"/>
          <p:cNvSpPr txBox="1"/>
          <p:nvPr/>
        </p:nvSpPr>
        <p:spPr>
          <a:xfrm>
            <a:off x="1128746" y="4075920"/>
            <a:ext cx="9378754" cy="954107"/>
          </a:xfrm>
          <a:prstGeom prst="rect">
            <a:avLst/>
          </a:prstGeom>
          <a:noFill/>
        </p:spPr>
        <p:txBody>
          <a:bodyPr wrap="square">
            <a:spAutoFit/>
          </a:bodyPr>
          <a:lstStyle/>
          <a:p>
            <a:r>
              <a:rPr lang="zh-CN" altLang="en-US" sz="2800" b="1" dirty="0">
                <a:latin typeface="等线" panose="02010600030101010101" pitchFamily="2" charset="-122"/>
                <a:cs typeface="Times New Roman" panose="02020603050405020304" pitchFamily="18" charset="0"/>
              </a:rPr>
              <a:t>解答：</a:t>
            </a:r>
            <a:r>
              <a:rPr lang="en-US" altLang="zh-CN" sz="2800" b="1" dirty="0">
                <a:effectLst/>
                <a:latin typeface="等线" panose="02010600030101010101" pitchFamily="2" charset="-122"/>
                <a:cs typeface="Times New Roman" panose="02020603050405020304" pitchFamily="18" charset="0"/>
              </a:rPr>
              <a:t>ENIAC </a:t>
            </a:r>
            <a:r>
              <a:rPr lang="zh-CN" altLang="zh-CN" sz="2800" b="1" dirty="0">
                <a:effectLst/>
                <a:ea typeface="等线" panose="02010600030101010101" pitchFamily="2" charset="-122"/>
                <a:cs typeface="Times New Roman" panose="02020603050405020304" pitchFamily="18" charset="0"/>
              </a:rPr>
              <a:t>诞生于</a:t>
            </a:r>
            <a:r>
              <a:rPr lang="en-US" altLang="zh-CN" sz="2800" b="1" dirty="0">
                <a:effectLst/>
                <a:ea typeface="等线" panose="02010600030101010101" pitchFamily="2" charset="-122"/>
                <a:cs typeface="Times New Roman" panose="02020603050405020304" pitchFamily="18" charset="0"/>
              </a:rPr>
              <a:t>1946</a:t>
            </a:r>
            <a:r>
              <a:rPr lang="zh-CN" altLang="zh-CN" sz="2800" b="1" dirty="0">
                <a:effectLst/>
                <a:ea typeface="等线" panose="02010600030101010101" pitchFamily="2" charset="-122"/>
                <a:cs typeface="Times New Roman" panose="02020603050405020304" pitchFamily="18" charset="0"/>
              </a:rPr>
              <a:t>年</a:t>
            </a:r>
            <a:r>
              <a:rPr lang="en-US" altLang="zh-CN" sz="2800" b="1" dirty="0">
                <a:effectLst/>
                <a:ea typeface="等线" panose="02010600030101010101" pitchFamily="2" charset="-122"/>
                <a:cs typeface="Times New Roman" panose="02020603050405020304" pitchFamily="18" charset="0"/>
              </a:rPr>
              <a:t>2</a:t>
            </a:r>
            <a:r>
              <a:rPr lang="zh-CN" altLang="zh-CN" sz="2800" b="1" dirty="0">
                <a:effectLst/>
                <a:ea typeface="等线" panose="02010600030101010101" pitchFamily="2" charset="-122"/>
                <a:cs typeface="Times New Roman" panose="02020603050405020304" pitchFamily="18" charset="0"/>
              </a:rPr>
              <a:t>月</a:t>
            </a:r>
            <a:r>
              <a:rPr lang="en-US" altLang="zh-CN" sz="2800" b="1" dirty="0">
                <a:effectLst/>
                <a:ea typeface="等线" panose="02010600030101010101" pitchFamily="2" charset="-122"/>
                <a:cs typeface="Times New Roman" panose="02020603050405020304" pitchFamily="18" charset="0"/>
              </a:rPr>
              <a:t>14</a:t>
            </a:r>
            <a:r>
              <a:rPr lang="zh-CN" altLang="zh-CN" sz="2800" b="1" dirty="0">
                <a:effectLst/>
                <a:ea typeface="等线" panose="02010600030101010101" pitchFamily="2" charset="-122"/>
                <a:cs typeface="Times New Roman" panose="02020603050405020304" pitchFamily="18" charset="0"/>
              </a:rPr>
              <a:t>日，每年的这天记得多陪陪你的电脑。</a:t>
            </a:r>
            <a:endParaRPr lang="zh-CN" altLang="en-US" sz="2800" dirty="0"/>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32.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1041082" y="986093"/>
            <a:ext cx="10109835" cy="523220"/>
          </a:xfrm>
          <a:prstGeom prst="rect">
            <a:avLst/>
          </a:prstGeom>
          <a:noFill/>
        </p:spPr>
        <p:txBody>
          <a:bodyPr wrap="square" rtlCol="0" anchor="t">
            <a:spAutoFit/>
          </a:bodyPr>
          <a:lstStyle/>
          <a:p>
            <a:r>
              <a:rPr lang="zh-CN" altLang="zh-CN" sz="2800" b="1" dirty="0"/>
              <a:t>以下为地质学 “金钉子”的是哪一项？</a:t>
            </a:r>
            <a:endParaRPr lang="zh-CN" altLang="zh-CN" sz="2800" dirty="0"/>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881553" y="1556920"/>
            <a:ext cx="6096000" cy="1815882"/>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．鳞龙骨骼化石</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．牙形石</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．怪诞虫化石</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．海百合化石</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1041082" y="986093"/>
            <a:ext cx="10109835" cy="523220"/>
          </a:xfrm>
          <a:prstGeom prst="rect">
            <a:avLst/>
          </a:prstGeom>
          <a:noFill/>
        </p:spPr>
        <p:txBody>
          <a:bodyPr wrap="square" rtlCol="0" anchor="t">
            <a:spAutoFit/>
          </a:bodyPr>
          <a:lstStyle/>
          <a:p>
            <a:r>
              <a:rPr lang="zh-CN" altLang="zh-CN" sz="2800" b="1" dirty="0"/>
              <a:t>以下为地质学 “金钉子”的是哪一项？</a:t>
            </a:r>
            <a:endParaRPr lang="zh-CN" altLang="zh-CN" sz="2800" dirty="0"/>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881553" y="1556920"/>
            <a:ext cx="6096000" cy="1815882"/>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．鳞龙骨骼化石</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a:t>
            </a: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牙形石</a:t>
            </a:r>
            <a:endParaRPr lang="zh-CN" altLang="zh-CN" sz="28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．怪诞虫化石</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．海百合化石</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974089" y="3779629"/>
            <a:ext cx="10243820" cy="1815882"/>
          </a:xfrm>
          <a:prstGeom prst="rect">
            <a:avLst/>
          </a:prstGeom>
          <a:noFill/>
        </p:spPr>
        <p:txBody>
          <a:bodyPr wrap="square">
            <a:spAutoFit/>
          </a:bodyPr>
          <a:lstStyle/>
          <a:p>
            <a:pPr algn="just"/>
            <a:r>
              <a:rPr lang="zh-CN" altLang="en-US" sz="2800" b="1" kern="100" dirty="0">
                <a:latin typeface="等线" panose="02010600030101010101" pitchFamily="2" charset="-122"/>
                <a:ea typeface="等线" panose="02010600030101010101" pitchFamily="2" charset="-122"/>
                <a:cs typeface="Times New Roman" panose="02020603050405020304" pitchFamily="18" charset="0"/>
              </a:rPr>
              <a:t>解答：</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“金钉子”是全球年代地层单位界线层型剖面和点位（</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GSSP</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）的俗称。一旦在某地方钉下“金钉子”，该地就变成一个地质年代的“国际标准”，对照它，便可以对应标出其他岩层的“年龄”，是地层年代统一的“度量衡”。牙形石是我国第七颗“金钉子”。</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34.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523220"/>
          </a:xfrm>
          <a:prstGeom prst="rect">
            <a:avLst/>
          </a:prstGeom>
          <a:noFill/>
        </p:spPr>
        <p:txBody>
          <a:bodyPr wrap="square" rtlCol="0" anchor="t">
            <a:spAutoFit/>
          </a:bodyPr>
          <a:lstStyle/>
          <a:p>
            <a:pPr indent="254000"/>
            <a:r>
              <a:rPr lang="zh-CN" altLang="zh-CN" sz="2800" b="1" dirty="0"/>
              <a:t>豆科、禾本科作物轮作的好处不包括？</a:t>
            </a:r>
            <a:endParaRPr sz="2800" b="1" dirty="0">
              <a:sym typeface="+mn-ea"/>
            </a:endParaRPr>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617785" y="1741521"/>
            <a:ext cx="6096000" cy="1815882"/>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．减少病虫害的传播</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．合理利用土壤肥力</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．最大化利用根瘤菌固氮能力</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．增大作物各自光饱和点</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35.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523220"/>
          </a:xfrm>
          <a:prstGeom prst="rect">
            <a:avLst/>
          </a:prstGeom>
          <a:noFill/>
        </p:spPr>
        <p:txBody>
          <a:bodyPr wrap="square" rtlCol="0" anchor="t">
            <a:spAutoFit/>
          </a:bodyPr>
          <a:lstStyle/>
          <a:p>
            <a:pPr indent="254000"/>
            <a:r>
              <a:rPr lang="zh-CN" altLang="zh-CN" sz="2800" b="1" dirty="0"/>
              <a:t>豆科、禾本科作物轮作的好处不包括？</a:t>
            </a:r>
            <a:endParaRPr sz="2800" b="1" dirty="0">
              <a:sym typeface="+mn-ea"/>
            </a:endParaRPr>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617785" y="1741521"/>
            <a:ext cx="6096000" cy="1815882"/>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．减少病虫害的传播</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．合理利用土壤肥力</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．最大化利用根瘤菌固氮能力</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D</a:t>
            </a: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．增大作物各自光饱和点</a:t>
            </a:r>
            <a:endParaRPr lang="zh-CN" altLang="zh-CN" sz="28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1337310" y="3681690"/>
            <a:ext cx="9020028" cy="1815882"/>
          </a:xfrm>
          <a:prstGeom prst="rect">
            <a:avLst/>
          </a:prstGeom>
          <a:noFill/>
        </p:spPr>
        <p:txBody>
          <a:bodyPr wrap="square">
            <a:spAutoFit/>
          </a:bodyPr>
          <a:lstStyle/>
          <a:p>
            <a:r>
              <a:rPr lang="zh-CN" altLang="en-US" sz="2800" b="1" dirty="0">
                <a:solidFill>
                  <a:srgbClr val="000000"/>
                </a:solidFill>
                <a:effectLst/>
                <a:ea typeface="等线" panose="02010600030101010101" pitchFamily="2" charset="-122"/>
                <a:cs typeface="Helvetica" panose="020B0604020202020204" pitchFamily="34" charset="0"/>
              </a:rPr>
              <a:t>解答：</a:t>
            </a:r>
            <a:r>
              <a:rPr lang="zh-CN" altLang="zh-CN" sz="2800" b="1" dirty="0">
                <a:solidFill>
                  <a:srgbClr val="000000"/>
                </a:solidFill>
                <a:effectLst/>
                <a:ea typeface="等线" panose="02010600030101010101" pitchFamily="2" charset="-122"/>
                <a:cs typeface="Helvetica" panose="020B0604020202020204" pitchFamily="34" charset="0"/>
              </a:rPr>
              <a:t>光饱和点，是指在一定的</a:t>
            </a:r>
            <a:r>
              <a:rPr lang="en-US" altLang="zh-CN" sz="2800" b="1" dirty="0">
                <a:latin typeface="等线" panose="02010600030101010101" pitchFamily="2" charset="-122"/>
                <a:cs typeface="Times New Roman" panose="02020603050405020304" pitchFamily="18" charset="0"/>
              </a:rPr>
              <a:t>光强</a:t>
            </a:r>
            <a:r>
              <a:rPr lang="zh-CN" altLang="zh-CN" sz="2800" b="1" dirty="0">
                <a:solidFill>
                  <a:srgbClr val="000000"/>
                </a:solidFill>
                <a:effectLst/>
                <a:ea typeface="等线" panose="02010600030101010101" pitchFamily="2" charset="-122"/>
                <a:cs typeface="Helvetica" panose="020B0604020202020204" pitchFamily="34" charset="0"/>
              </a:rPr>
              <a:t>范围内，植物的光合速率随光照度的上升而增大，当光照度上升到某一数值之后，光合速率不再继续提高时的光照度值。光饱和点是植物自身的固有属性，轮作不会改变光饱和点。</a:t>
            </a:r>
            <a:endParaRPr lang="zh-CN" altLang="en-US" sz="2800" dirty="0"/>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36.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954107"/>
          </a:xfrm>
          <a:prstGeom prst="rect">
            <a:avLst/>
          </a:prstGeom>
          <a:noFill/>
        </p:spPr>
        <p:txBody>
          <a:bodyPr wrap="square" rtlCol="0" anchor="t">
            <a:spAutoFit/>
          </a:bodyPr>
          <a:lstStyle/>
          <a:p>
            <a:pPr indent="254000"/>
            <a:r>
              <a:rPr lang="zh-CN" altLang="zh-CN" sz="2800" b="1" dirty="0"/>
              <a:t>银杏又叫公孙树</a:t>
            </a:r>
            <a:r>
              <a:rPr lang="en-US" altLang="zh-CN" sz="2800" b="1" dirty="0"/>
              <a:t>,</a:t>
            </a:r>
            <a:r>
              <a:rPr lang="zh-CN" altLang="zh-CN" sz="2800" b="1" dirty="0"/>
              <a:t>祖辈种树到孙辈才结实</a:t>
            </a:r>
            <a:r>
              <a:rPr lang="en-US" altLang="zh-CN" sz="2800" b="1" dirty="0"/>
              <a:t>,</a:t>
            </a:r>
            <a:r>
              <a:rPr lang="zh-CN" altLang="zh-CN" sz="2800" b="1" dirty="0"/>
              <a:t>它结的圆圆的种子俗称</a:t>
            </a:r>
            <a:r>
              <a:rPr lang="zh-CN" altLang="en-US" sz="2800" b="1" dirty="0"/>
              <a:t>（）</a:t>
            </a:r>
            <a:endParaRPr sz="2800" b="1" dirty="0">
              <a:sym typeface="+mn-ea"/>
            </a:endParaRPr>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723292" y="2071647"/>
            <a:ext cx="6096000" cy="1815882"/>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 .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翅果</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 .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白果</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 .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球果</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 .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硬果</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37.xml><?xml version="1.0" encoding="utf-8"?>
<p:sld xmlns:a="http://schemas.openxmlformats.org/drawingml/2006/main" xmlns:r="http://schemas.openxmlformats.org/officeDocument/2006/relationships" xmlns:p="http://schemas.openxmlformats.org/presentationml/2006/main" show="0">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954107"/>
          </a:xfrm>
          <a:prstGeom prst="rect">
            <a:avLst/>
          </a:prstGeom>
          <a:noFill/>
        </p:spPr>
        <p:txBody>
          <a:bodyPr wrap="square" rtlCol="0" anchor="t">
            <a:spAutoFit/>
          </a:bodyPr>
          <a:lstStyle/>
          <a:p>
            <a:pPr indent="254000"/>
            <a:r>
              <a:rPr lang="zh-CN" altLang="zh-CN" sz="2800" b="1" dirty="0"/>
              <a:t>银杏又叫公孙树</a:t>
            </a:r>
            <a:r>
              <a:rPr lang="en-US" altLang="zh-CN" sz="2800" b="1" dirty="0"/>
              <a:t>,</a:t>
            </a:r>
            <a:r>
              <a:rPr lang="zh-CN" altLang="zh-CN" sz="2800" b="1" dirty="0"/>
              <a:t>祖辈种树到孙辈才结实</a:t>
            </a:r>
            <a:r>
              <a:rPr lang="en-US" altLang="zh-CN" sz="2800" b="1" dirty="0"/>
              <a:t>,</a:t>
            </a:r>
            <a:r>
              <a:rPr lang="zh-CN" altLang="zh-CN" sz="2800" b="1" dirty="0"/>
              <a:t>它结的圆圆的种子俗称</a:t>
            </a:r>
            <a:r>
              <a:rPr lang="zh-CN" altLang="en-US" sz="2800" b="1" dirty="0"/>
              <a:t>（）</a:t>
            </a:r>
            <a:endParaRPr sz="2800" b="1" dirty="0">
              <a:sym typeface="+mn-ea"/>
            </a:endParaRPr>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723292" y="2071647"/>
            <a:ext cx="6096000" cy="1815882"/>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 .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翅果</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B . </a:t>
            </a: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白果</a:t>
            </a:r>
            <a:endParaRPr lang="zh-CN" altLang="zh-CN" sz="28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 .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球果</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 .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硬果</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38.xml><?xml version="1.0" encoding="utf-8"?>
<p:sld xmlns:a="http://schemas.openxmlformats.org/drawingml/2006/main" xmlns:r="http://schemas.openxmlformats.org/officeDocument/2006/relationships" xmlns:p="http://schemas.openxmlformats.org/presentationml/2006/main" show="0">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523220"/>
          </a:xfrm>
          <a:prstGeom prst="rect">
            <a:avLst/>
          </a:prstGeom>
          <a:noFill/>
        </p:spPr>
        <p:txBody>
          <a:bodyPr wrap="square" rtlCol="0" anchor="t">
            <a:spAutoFit/>
          </a:bodyPr>
          <a:lstStyle/>
          <a:p>
            <a:pPr indent="254000"/>
            <a:r>
              <a:rPr lang="zh-CN" altLang="zh-CN" sz="2800" b="1" dirty="0"/>
              <a:t>下列哪些花的颜色</a:t>
            </a:r>
            <a:r>
              <a:rPr lang="zh-CN" altLang="en-US" sz="2800" b="1" dirty="0"/>
              <a:t>不</a:t>
            </a:r>
            <a:r>
              <a:rPr lang="zh-CN" altLang="zh-CN" sz="2800" b="1" dirty="0"/>
              <a:t>会随着时间变化而变化？</a:t>
            </a:r>
            <a:endParaRPr sz="2800" b="1" dirty="0">
              <a:sym typeface="+mn-ea"/>
            </a:endParaRPr>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776045" y="1784459"/>
            <a:ext cx="6096000" cy="1815882"/>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牵牛花</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木芙蓉</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金银花</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卷丹</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39.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523220"/>
          </a:xfrm>
          <a:prstGeom prst="rect">
            <a:avLst/>
          </a:prstGeom>
          <a:noFill/>
        </p:spPr>
        <p:txBody>
          <a:bodyPr wrap="square" rtlCol="0" anchor="t">
            <a:spAutoFit/>
          </a:bodyPr>
          <a:lstStyle/>
          <a:p>
            <a:pPr indent="254000"/>
            <a:r>
              <a:rPr lang="zh-CN" altLang="zh-CN" sz="2800" b="1" dirty="0"/>
              <a:t>下列哪些花的颜色</a:t>
            </a:r>
            <a:r>
              <a:rPr lang="zh-CN" altLang="en-US" sz="2800" b="1" dirty="0"/>
              <a:t>不</a:t>
            </a:r>
            <a:r>
              <a:rPr lang="zh-CN" altLang="zh-CN" sz="2800" b="1" dirty="0"/>
              <a:t>会随着时间变化而变化？</a:t>
            </a:r>
            <a:endParaRPr sz="2800" b="1" dirty="0">
              <a:sym typeface="+mn-ea"/>
            </a:endParaRPr>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776045" y="1784459"/>
            <a:ext cx="6096000" cy="1815882"/>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牵牛花</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木芙蓉</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金银花</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D.</a:t>
            </a: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卷丹</a:t>
            </a:r>
            <a:endParaRPr lang="zh-CN" altLang="zh-CN" sz="28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936625"/>
            <a:ext cx="10109835" cy="2246769"/>
          </a:xfrm>
          <a:prstGeom prst="rect">
            <a:avLst/>
          </a:prstGeom>
          <a:noFill/>
        </p:spPr>
        <p:txBody>
          <a:bodyPr wrap="square" rtlCol="0" anchor="t">
            <a:spAutoFit/>
          </a:bodyPr>
          <a:lstStyle/>
          <a:p>
            <a:pPr indent="266700" algn="l"/>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交响乐团（管弦乐团）按建制可分为双管乐团和三管乐团，通常由弦乐、管乐、打击乐三大声部组成，小规模的交响乐团一般有大约</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20-30</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名乐手，而大型的三管乐团演出阵容可达百余人。</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l"/>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交响乐团中有许多不同种类的乐器。请问下列那种乐器是铜管乐器？</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文本框 3"/>
          <p:cNvSpPr txBox="1"/>
          <p:nvPr/>
        </p:nvSpPr>
        <p:spPr>
          <a:xfrm>
            <a:off x="1424354" y="3318479"/>
            <a:ext cx="6096000" cy="1815882"/>
          </a:xfrm>
          <a:prstGeom prst="rect">
            <a:avLst/>
          </a:prstGeom>
          <a:noFill/>
        </p:spPr>
        <p:txBody>
          <a:bodyPr wrap="square">
            <a:spAutoFit/>
          </a:bodyPr>
          <a:lstStyle/>
          <a:p>
            <a:pPr marL="342900" lvl="0" indent="-342900" algn="l">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长笛</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l">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单簧管</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l">
              <a:buFont typeface="+mj-lt"/>
              <a:buAutoNum type="alphaUcPeriod"/>
            </a:pP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长号</a:t>
            </a:r>
            <a:endParaRPr lang="zh-CN" altLang="zh-CN" sz="28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l">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巴松</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869765" y="5148072"/>
            <a:ext cx="9850940" cy="523220"/>
          </a:xfrm>
          <a:prstGeom prst="rect">
            <a:avLst/>
          </a:prstGeom>
          <a:noFill/>
        </p:spPr>
        <p:txBody>
          <a:bodyPr wrap="square">
            <a:spAutoFit/>
          </a:bodyPr>
          <a:lstStyle/>
          <a:p>
            <a:pPr algn="just"/>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解答：长号为铜管乐器，长笛、单簧管、巴松都为木管乐器。</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sld>
</file>

<file path=ppt/slides/slide40.xml><?xml version="1.0" encoding="utf-8"?>
<p:sld xmlns:a="http://schemas.openxmlformats.org/drawingml/2006/main" xmlns:r="http://schemas.openxmlformats.org/officeDocument/2006/relationships" xmlns:p="http://schemas.openxmlformats.org/presentationml/2006/main" show="0">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954107"/>
          </a:xfrm>
          <a:prstGeom prst="rect">
            <a:avLst/>
          </a:prstGeom>
          <a:noFill/>
        </p:spPr>
        <p:txBody>
          <a:bodyPr wrap="square" rtlCol="0" anchor="t">
            <a:spAutoFit/>
          </a:bodyPr>
          <a:lstStyle/>
          <a:p>
            <a:r>
              <a:rPr lang="zh-CN" altLang="zh-CN" sz="2800" b="1" dirty="0"/>
              <a:t>协同演化是生物与环境相适应，不同物种相适应的情形，以下情形属协同演化的是：</a:t>
            </a:r>
            <a:endParaRPr lang="zh-CN" altLang="zh-CN" sz="2800" dirty="0"/>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031629" y="1793577"/>
            <a:ext cx="9624647" cy="2677656"/>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狮子与瞪羚在捕食</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反捕食军备竞赛中均越跑越快</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鼠尾草与熊蜂建立专一的传粉关系</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蝙蝠与鸟类均发展出飞行能力</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人类在新冠大流行中免疫相关基因频率改变，新冠病毒传播力大幅增强</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E.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昆虫纲、哺乳纲均通过适应辐射抢占广阔的生态位</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41.xml><?xml version="1.0" encoding="utf-8"?>
<p:sld xmlns:a="http://schemas.openxmlformats.org/drawingml/2006/main" xmlns:r="http://schemas.openxmlformats.org/officeDocument/2006/relationships" xmlns:p="http://schemas.openxmlformats.org/presentationml/2006/main" show="0">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954107"/>
          </a:xfrm>
          <a:prstGeom prst="rect">
            <a:avLst/>
          </a:prstGeom>
          <a:noFill/>
        </p:spPr>
        <p:txBody>
          <a:bodyPr wrap="square" rtlCol="0" anchor="t">
            <a:spAutoFit/>
          </a:bodyPr>
          <a:lstStyle/>
          <a:p>
            <a:r>
              <a:rPr lang="zh-CN" altLang="zh-CN" sz="2800" b="1" dirty="0"/>
              <a:t>协同演化是生物与环境相适应，不同物种相适应的情形，以下情形属协同演化的是：</a:t>
            </a:r>
            <a:endParaRPr lang="zh-CN" altLang="zh-CN" sz="2800" dirty="0"/>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031629" y="1793577"/>
            <a:ext cx="9624647" cy="2677656"/>
          </a:xfrm>
          <a:prstGeom prst="rect">
            <a:avLst/>
          </a:prstGeom>
          <a:noFill/>
        </p:spPr>
        <p:txBody>
          <a:bodyPr wrap="square">
            <a:spAutoFit/>
          </a:bodyPr>
          <a:lstStyle/>
          <a:p>
            <a:pPr algn="just"/>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A. </a:t>
            </a: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狮子与瞪羚在捕食</a:t>
            </a:r>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a:t>
            </a: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反捕食军备竞赛中均越跑越快</a:t>
            </a:r>
            <a:endParaRPr lang="zh-CN" altLang="zh-CN" sz="28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B. </a:t>
            </a: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鼠尾草与熊蜂建立专一的传粉关系</a:t>
            </a:r>
            <a:endParaRPr lang="zh-CN" altLang="zh-CN" sz="28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蝙蝠与鸟类均发展出飞行能力</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D. </a:t>
            </a: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人类在新冠大流行中免疫相关基因频率改变，新冠病毒传播力大幅增强</a:t>
            </a:r>
            <a:endParaRPr lang="zh-CN" altLang="zh-CN" sz="28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E.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昆虫纲、哺乳纲均通过适应辐射抢占广阔的生态位</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744412" y="4571171"/>
            <a:ext cx="9243650" cy="1384995"/>
          </a:xfrm>
          <a:prstGeom prst="rect">
            <a:avLst/>
          </a:prstGeom>
          <a:noFill/>
        </p:spPr>
        <p:txBody>
          <a:bodyPr wrap="square">
            <a:spAutoFit/>
          </a:bodyPr>
          <a:lstStyle/>
          <a:p>
            <a:pPr algn="just"/>
            <a:r>
              <a:rPr lang="zh-CN" altLang="en-US" sz="2800" b="1" kern="100" dirty="0">
                <a:effectLst/>
                <a:latin typeface="等线" panose="02010600030101010101" pitchFamily="2" charset="-122"/>
                <a:ea typeface="等线" panose="02010600030101010101" pitchFamily="2" charset="-122"/>
                <a:cs typeface="Times New Roman" panose="02020603050405020304" pitchFamily="18" charset="0"/>
              </a:rPr>
              <a:t>解答：</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ABD</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蝙蝠与鸟类演化出飞行能力是趋同演化的例子，二者没有相互适应的过程，不是协同演化。其他均为协同演化。</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42.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523220"/>
          </a:xfrm>
          <a:prstGeom prst="rect">
            <a:avLst/>
          </a:prstGeom>
          <a:noFill/>
        </p:spPr>
        <p:txBody>
          <a:bodyPr wrap="square" rtlCol="0" anchor="t">
            <a:spAutoFit/>
          </a:bodyPr>
          <a:lstStyle/>
          <a:p>
            <a:pPr indent="254000"/>
            <a:r>
              <a:rPr lang="zh-CN" altLang="zh-CN" sz="2800" b="1" dirty="0"/>
              <a:t>人们常说的“金鱼”是从什么鱼驯化来的？</a:t>
            </a:r>
            <a:endParaRPr sz="2800" b="1" dirty="0">
              <a:sym typeface="+mn-ea"/>
            </a:endParaRPr>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641230" y="1561038"/>
            <a:ext cx="6096000" cy="1815882"/>
          </a:xfrm>
          <a:prstGeom prst="rect">
            <a:avLst/>
          </a:prstGeom>
          <a:noFill/>
        </p:spPr>
        <p:txBody>
          <a:bodyPr wrap="square">
            <a:spAutoFit/>
          </a:bodyPr>
          <a:lstStyle/>
          <a:p>
            <a:pPr algn="just"/>
            <a:r>
              <a:rPr lang="en-US" altLang="zh-CN" sz="2800" b="1" kern="100" dirty="0">
                <a:latin typeface="等线" panose="02010600030101010101" pitchFamily="2" charset="-122"/>
                <a:ea typeface="等线" panose="02010600030101010101" pitchFamily="2" charset="-122"/>
                <a:cs typeface="Times New Roman" panose="02020603050405020304" pitchFamily="18" charset="0"/>
              </a:rPr>
              <a:t>A.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鲤 </a:t>
            </a:r>
            <a:endPar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鲫</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a:t>
            </a:r>
            <a:endPar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锦鲤</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a:t>
            </a:r>
            <a:endPar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草鱼</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43.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523220"/>
          </a:xfrm>
          <a:prstGeom prst="rect">
            <a:avLst/>
          </a:prstGeom>
          <a:noFill/>
        </p:spPr>
        <p:txBody>
          <a:bodyPr wrap="square" rtlCol="0" anchor="t">
            <a:spAutoFit/>
          </a:bodyPr>
          <a:lstStyle/>
          <a:p>
            <a:pPr indent="254000"/>
            <a:r>
              <a:rPr lang="zh-CN" altLang="zh-CN" sz="2800" b="1" dirty="0"/>
              <a:t>人们常说的“金鱼”是从什么鱼驯化来的？</a:t>
            </a:r>
            <a:endParaRPr sz="2800" b="1" dirty="0">
              <a:sym typeface="+mn-ea"/>
            </a:endParaRPr>
          </a:p>
        </p:txBody>
      </p:sp>
      <p:sp>
        <p:nvSpPr>
          <p:cNvPr id="108" name="文本框 107"/>
          <p:cNvSpPr txBox="1"/>
          <p:nvPr/>
        </p:nvSpPr>
        <p:spPr>
          <a:xfrm>
            <a:off x="610784" y="4183185"/>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641230" y="1561038"/>
            <a:ext cx="6096000" cy="1815882"/>
          </a:xfrm>
          <a:prstGeom prst="rect">
            <a:avLst/>
          </a:prstGeom>
          <a:noFill/>
        </p:spPr>
        <p:txBody>
          <a:bodyPr wrap="square">
            <a:spAutoFit/>
          </a:bodyPr>
          <a:lstStyle/>
          <a:p>
            <a:pPr algn="just"/>
            <a:r>
              <a:rPr lang="en-US" altLang="zh-CN" sz="2800" b="1" kern="100" dirty="0">
                <a:latin typeface="等线" panose="02010600030101010101" pitchFamily="2" charset="-122"/>
                <a:ea typeface="等线" panose="02010600030101010101" pitchFamily="2" charset="-122"/>
                <a:cs typeface="Times New Roman" panose="02020603050405020304" pitchFamily="18" charset="0"/>
              </a:rPr>
              <a:t>A.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鲤 </a:t>
            </a:r>
            <a:endPar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B. </a:t>
            </a: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鲫</a:t>
            </a:r>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 </a:t>
            </a:r>
            <a:endPar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锦鲤</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a:t>
            </a:r>
            <a:endPar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草鱼</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44.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1815882"/>
          </a:xfrm>
          <a:prstGeom prst="rect">
            <a:avLst/>
          </a:prstGeom>
          <a:noFill/>
        </p:spPr>
        <p:txBody>
          <a:bodyPr wrap="square" rtlCol="0" anchor="t">
            <a:spAutoFit/>
          </a:bodyPr>
          <a:lstStyle/>
          <a:p>
            <a:r>
              <a:rPr lang="zh-CN" altLang="zh-CN" sz="2800" b="1" dirty="0"/>
              <a:t>藻类通常是指一类没有真正的根、茎、叶分化，多数可进行光合作用，用单细胞的孢子或合子进行繁殖的生物。以下，属于藻类的是什么？</a:t>
            </a:r>
            <a:endParaRPr lang="zh-CN" altLang="zh-CN" sz="2800" dirty="0"/>
          </a:p>
          <a:p>
            <a:pPr indent="254000"/>
            <a:endParaRPr sz="2800" b="1" dirty="0">
              <a:sym typeface="+mn-ea"/>
            </a:endParaRPr>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471295" y="2186327"/>
            <a:ext cx="6096000" cy="1815882"/>
          </a:xfrm>
          <a:prstGeom prst="rect">
            <a:avLst/>
          </a:prstGeom>
          <a:noFill/>
        </p:spPr>
        <p:txBody>
          <a:bodyPr wrap="square">
            <a:spAutoFit/>
          </a:bodyPr>
          <a:lstStyle/>
          <a:p>
            <a:pPr algn="just"/>
            <a:r>
              <a:rPr lang="en-US" altLang="zh-CN" sz="2800" b="1" kern="100" dirty="0">
                <a:latin typeface="等线" panose="02010600030101010101" pitchFamily="2" charset="-122"/>
                <a:ea typeface="等线" panose="02010600030101010101" pitchFamily="2" charset="-122"/>
                <a:cs typeface="Times New Roman" panose="02020603050405020304" pitchFamily="18" charset="0"/>
              </a:rPr>
              <a:t>1.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虫黄藻</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a:t>
            </a:r>
            <a:endPar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latin typeface="等线" panose="02010600030101010101" pitchFamily="2" charset="-122"/>
                <a:ea typeface="等线" panose="02010600030101010101" pitchFamily="2" charset="-122"/>
                <a:cs typeface="Times New Roman" panose="02020603050405020304" pitchFamily="18" charset="0"/>
              </a:rPr>
              <a:t>2</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黑藻 </a:t>
            </a:r>
            <a:endPar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latin typeface="等线" panose="02010600030101010101" pitchFamily="2" charset="-122"/>
                <a:ea typeface="等线" panose="02010600030101010101" pitchFamily="2" charset="-122"/>
                <a:cs typeface="Times New Roman" panose="02020603050405020304" pitchFamily="18" charset="0"/>
              </a:rPr>
              <a:t>3</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海带</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a:t>
            </a:r>
            <a:endPar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4.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金鱼藻</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1154732" y="4002209"/>
            <a:ext cx="9565973" cy="954107"/>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 </a:t>
            </a:r>
            <a:r>
              <a:rPr lang="en-US" altLang="zh-CN" sz="2800" b="1" kern="100" dirty="0">
                <a:latin typeface="等线" panose="02010600030101010101" pitchFamily="2" charset="-122"/>
                <a:ea typeface="等线" panose="02010600030101010101" pitchFamily="2" charset="-122"/>
                <a:cs typeface="Times New Roman" panose="02020603050405020304" pitchFamily="18" charset="0"/>
              </a:rPr>
              <a:t>1, 3</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B. 2, 4</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 1, 4                                    D. 2, 3</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45.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1815882"/>
          </a:xfrm>
          <a:prstGeom prst="rect">
            <a:avLst/>
          </a:prstGeom>
          <a:noFill/>
        </p:spPr>
        <p:txBody>
          <a:bodyPr wrap="square" rtlCol="0" anchor="t">
            <a:spAutoFit/>
          </a:bodyPr>
          <a:lstStyle/>
          <a:p>
            <a:r>
              <a:rPr lang="zh-CN" altLang="zh-CN" sz="2800" b="1" dirty="0"/>
              <a:t>藻类通常是指一类没有真正的根、茎、叶分化，多数可进行光合作用，用单细胞的孢子或合子进行繁殖的生物。以下，属于藻类的是什么？</a:t>
            </a:r>
            <a:endParaRPr lang="zh-CN" altLang="zh-CN" sz="2800" dirty="0"/>
          </a:p>
          <a:p>
            <a:pPr indent="254000"/>
            <a:endParaRPr sz="2800" b="1" dirty="0">
              <a:sym typeface="+mn-ea"/>
            </a:endParaRPr>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471295" y="2186327"/>
            <a:ext cx="6096000" cy="1815882"/>
          </a:xfrm>
          <a:prstGeom prst="rect">
            <a:avLst/>
          </a:prstGeom>
          <a:noFill/>
        </p:spPr>
        <p:txBody>
          <a:bodyPr wrap="square">
            <a:spAutoFit/>
          </a:bodyPr>
          <a:lstStyle/>
          <a:p>
            <a:pPr algn="just"/>
            <a:r>
              <a:rPr lang="en-US" altLang="zh-CN" sz="2800" b="1" kern="100" dirty="0">
                <a:solidFill>
                  <a:srgbClr val="FF0000"/>
                </a:solidFill>
                <a:latin typeface="等线" panose="02010600030101010101" pitchFamily="2" charset="-122"/>
                <a:ea typeface="等线" panose="02010600030101010101" pitchFamily="2" charset="-122"/>
                <a:cs typeface="Times New Roman" panose="02020603050405020304" pitchFamily="18" charset="0"/>
              </a:rPr>
              <a:t>1. </a:t>
            </a: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虫黄藻</a:t>
            </a:r>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 </a:t>
            </a:r>
            <a:endPar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latin typeface="等线" panose="02010600030101010101" pitchFamily="2" charset="-122"/>
                <a:ea typeface="等线" panose="02010600030101010101" pitchFamily="2" charset="-122"/>
                <a:cs typeface="Times New Roman" panose="02020603050405020304" pitchFamily="18" charset="0"/>
              </a:rPr>
              <a:t>2</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黑藻 </a:t>
            </a:r>
            <a:endPar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solidFill>
                  <a:srgbClr val="FF0000"/>
                </a:solidFill>
                <a:latin typeface="等线" panose="02010600030101010101" pitchFamily="2" charset="-122"/>
                <a:ea typeface="等线" panose="02010600030101010101" pitchFamily="2" charset="-122"/>
                <a:cs typeface="Times New Roman" panose="02020603050405020304" pitchFamily="18" charset="0"/>
              </a:rPr>
              <a:t>3</a:t>
            </a:r>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 </a:t>
            </a: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海带</a:t>
            </a:r>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 </a:t>
            </a:r>
            <a:endPar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4.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金鱼藻</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1154732" y="4002209"/>
            <a:ext cx="9565973" cy="954107"/>
          </a:xfrm>
          <a:prstGeom prst="rect">
            <a:avLst/>
          </a:prstGeom>
          <a:noFill/>
        </p:spPr>
        <p:txBody>
          <a:bodyPr wrap="square">
            <a:spAutoFit/>
          </a:bodyPr>
          <a:lstStyle/>
          <a:p>
            <a:pPr algn="just"/>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A. </a:t>
            </a:r>
            <a:r>
              <a:rPr lang="en-US" altLang="zh-CN" sz="2800" b="1" kern="100" dirty="0">
                <a:solidFill>
                  <a:srgbClr val="FF0000"/>
                </a:solidFill>
                <a:latin typeface="等线" panose="02010600030101010101" pitchFamily="2" charset="-122"/>
                <a:ea typeface="等线" panose="02010600030101010101" pitchFamily="2" charset="-122"/>
                <a:cs typeface="Times New Roman" panose="02020603050405020304" pitchFamily="18" charset="0"/>
              </a:rPr>
              <a:t>1, 3</a:t>
            </a:r>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                                    </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 2, 4</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 1, 4                                    D. 2, 3</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6" name="文本框 5"/>
          <p:cNvSpPr txBox="1"/>
          <p:nvPr/>
        </p:nvSpPr>
        <p:spPr>
          <a:xfrm>
            <a:off x="808892" y="4956316"/>
            <a:ext cx="8710245" cy="1384995"/>
          </a:xfrm>
          <a:prstGeom prst="rect">
            <a:avLst/>
          </a:prstGeom>
          <a:noFill/>
        </p:spPr>
        <p:txBody>
          <a:bodyPr wrap="square">
            <a:spAutoFit/>
          </a:bodyPr>
          <a:lstStyle/>
          <a:p>
            <a:r>
              <a:rPr lang="zh-CN" altLang="en-US" sz="2800" b="1" dirty="0">
                <a:ea typeface="等线" panose="02010600030101010101" pitchFamily="2" charset="-122"/>
                <a:cs typeface="Times New Roman" panose="02020603050405020304" pitchFamily="18" charset="0"/>
              </a:rPr>
              <a:t>解答：</a:t>
            </a:r>
            <a:r>
              <a:rPr lang="zh-CN" altLang="zh-CN" sz="2800" b="1" dirty="0">
                <a:effectLst/>
                <a:ea typeface="等线" panose="02010600030101010101" pitchFamily="2" charset="-122"/>
                <a:cs typeface="Times New Roman" panose="02020603050405020304" pitchFamily="18" charset="0"/>
              </a:rPr>
              <a:t>“藻”在中文中有水草的意思，黑藻和金鱼藻是高等植物，非藻类。虫黄藻是甲藻，海带是褐藻，都属于藻类。</a:t>
            </a:r>
            <a:endParaRPr lang="zh-CN" altLang="en-US" sz="2800" dirty="0"/>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46.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523220"/>
          </a:xfrm>
          <a:prstGeom prst="rect">
            <a:avLst/>
          </a:prstGeom>
          <a:noFill/>
        </p:spPr>
        <p:txBody>
          <a:bodyPr wrap="square" rtlCol="0" anchor="t">
            <a:spAutoFit/>
          </a:bodyPr>
          <a:lstStyle/>
          <a:p>
            <a:pPr indent="254000"/>
            <a:r>
              <a:rPr lang="zh-CN" altLang="zh-CN" sz="2800" b="1" dirty="0"/>
              <a:t>以下哪种鱼不能直接呼吸空气？</a:t>
            </a:r>
            <a:endParaRPr sz="2800" b="1" dirty="0">
              <a:sym typeface="+mn-ea"/>
            </a:endParaRPr>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641231" y="1784459"/>
            <a:ext cx="6096000" cy="1815882"/>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．非洲肺鱼</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a:t>
            </a:r>
            <a:endPar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攀鲈</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a:t>
            </a:r>
            <a:endPar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斗鱼 </a:t>
            </a:r>
            <a:endPar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射水鱼</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47.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523220"/>
          </a:xfrm>
          <a:prstGeom prst="rect">
            <a:avLst/>
          </a:prstGeom>
          <a:noFill/>
        </p:spPr>
        <p:txBody>
          <a:bodyPr wrap="square" rtlCol="0" anchor="t">
            <a:spAutoFit/>
          </a:bodyPr>
          <a:lstStyle/>
          <a:p>
            <a:pPr indent="254000"/>
            <a:r>
              <a:rPr lang="zh-CN" altLang="zh-CN" sz="2800" b="1" dirty="0"/>
              <a:t>以下哪种鱼不能直接呼吸空气？</a:t>
            </a:r>
            <a:endParaRPr sz="2800" b="1" dirty="0">
              <a:sym typeface="+mn-ea"/>
            </a:endParaRPr>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641231" y="1784459"/>
            <a:ext cx="6096000" cy="1815882"/>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．非洲肺鱼</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a:t>
            </a:r>
            <a:endPar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攀鲈</a:t>
            </a:r>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 </a:t>
            </a:r>
            <a:endPar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斗鱼 </a:t>
            </a:r>
            <a:endPar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D. </a:t>
            </a: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射水鱼</a:t>
            </a:r>
            <a:endParaRPr lang="zh-CN" altLang="zh-CN" sz="28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1213338" y="3560445"/>
            <a:ext cx="7959970" cy="1384995"/>
          </a:xfrm>
          <a:prstGeom prst="rect">
            <a:avLst/>
          </a:prstGeom>
          <a:noFill/>
        </p:spPr>
        <p:txBody>
          <a:bodyPr wrap="square">
            <a:spAutoFit/>
          </a:bodyPr>
          <a:lstStyle/>
          <a:p>
            <a:r>
              <a:rPr lang="zh-CN" altLang="en-US" sz="2800" b="1" dirty="0">
                <a:effectLst/>
                <a:ea typeface="等线" panose="02010600030101010101" pitchFamily="2" charset="-122"/>
                <a:cs typeface="Times New Roman" panose="02020603050405020304" pitchFamily="18" charset="0"/>
              </a:rPr>
              <a:t>解答：</a:t>
            </a:r>
            <a:r>
              <a:rPr lang="zh-CN" altLang="zh-CN" sz="2800" b="1" dirty="0">
                <a:effectLst/>
                <a:ea typeface="等线" panose="02010600030101010101" pitchFamily="2" charset="-122"/>
                <a:cs typeface="Times New Roman" panose="02020603050405020304" pitchFamily="18" charset="0"/>
              </a:rPr>
              <a:t>非洲肺鱼可用特化的布满血管的鱼鳔呼吸空气，攀鲈、斗鱼可用特化的鳃上器官呼吸空气，射水鱼无法直接呼吸空气。</a:t>
            </a:r>
            <a:endParaRPr lang="zh-CN" altLang="en-US" sz="2800" dirty="0"/>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48.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1384995"/>
          </a:xfrm>
          <a:prstGeom prst="rect">
            <a:avLst/>
          </a:prstGeom>
          <a:noFill/>
        </p:spPr>
        <p:txBody>
          <a:bodyPr wrap="square" rtlCol="0" anchor="t">
            <a:spAutoFit/>
          </a:bodyPr>
          <a:lstStyle/>
          <a:p>
            <a:pPr indent="254000"/>
            <a:r>
              <a:rPr lang="zh-CN" altLang="zh-CN" sz="2800" b="1" dirty="0"/>
              <a:t>蜜蜂（西方蜜蜂</a:t>
            </a:r>
            <a:r>
              <a:rPr lang="en-US" altLang="zh-CN" sz="2800" b="1" dirty="0"/>
              <a:t>Apis mellifera</a:t>
            </a:r>
            <a:r>
              <a:rPr lang="zh-CN" altLang="zh-CN" sz="2800" b="1" dirty="0"/>
              <a:t>）因为其独特的舞蹈交流方式，一直都是文学作品和科学研究中的常客，在摇摆舞中，蜜蜂通过什么方式指示食物源的方向？</a:t>
            </a:r>
            <a:endParaRPr sz="2800" b="1" dirty="0">
              <a:sym typeface="+mn-ea"/>
            </a:endParaRPr>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611630" y="2346385"/>
            <a:ext cx="6096000" cy="1815882"/>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与阳光方向的角度</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与地面的相对角度</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与重力方向的角度</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与巢穴入口的角度</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49.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1384995"/>
          </a:xfrm>
          <a:prstGeom prst="rect">
            <a:avLst/>
          </a:prstGeom>
          <a:noFill/>
        </p:spPr>
        <p:txBody>
          <a:bodyPr wrap="square" rtlCol="0" anchor="t">
            <a:spAutoFit/>
          </a:bodyPr>
          <a:lstStyle/>
          <a:p>
            <a:pPr indent="254000"/>
            <a:r>
              <a:rPr lang="zh-CN" altLang="zh-CN" sz="2800" b="1" dirty="0"/>
              <a:t>蜜蜂（西方蜜蜂</a:t>
            </a:r>
            <a:r>
              <a:rPr lang="en-US" altLang="zh-CN" sz="2800" b="1" dirty="0"/>
              <a:t>Apis mellifera</a:t>
            </a:r>
            <a:r>
              <a:rPr lang="zh-CN" altLang="zh-CN" sz="2800" b="1" dirty="0"/>
              <a:t>）因为其独特的舞蹈交流方式，一直都是文学作品和科学研究中的常客，在摇摆舞中，蜜蜂通过什么方式指示食物源的方向？</a:t>
            </a:r>
            <a:endParaRPr sz="2800" b="1" dirty="0">
              <a:sym typeface="+mn-ea"/>
            </a:endParaRPr>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611630" y="2228263"/>
            <a:ext cx="6096000" cy="1815882"/>
          </a:xfrm>
          <a:prstGeom prst="rect">
            <a:avLst/>
          </a:prstGeom>
          <a:noFill/>
        </p:spPr>
        <p:txBody>
          <a:bodyPr wrap="square">
            <a:spAutoFit/>
          </a:bodyPr>
          <a:lstStyle/>
          <a:p>
            <a:pPr algn="just"/>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A. </a:t>
            </a: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与阳光方向的角度</a:t>
            </a:r>
            <a:endParaRPr lang="zh-CN" altLang="zh-CN" sz="28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与地面的相对角度</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与重力方向的角度</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与巢穴入口的角度</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869765" y="4084630"/>
            <a:ext cx="10232004" cy="2677656"/>
          </a:xfrm>
          <a:prstGeom prst="rect">
            <a:avLst/>
          </a:prstGeom>
          <a:noFill/>
        </p:spPr>
        <p:txBody>
          <a:bodyPr wrap="square">
            <a:spAutoFit/>
          </a:bodyPr>
          <a:lstStyle/>
          <a:p>
            <a:r>
              <a:rPr lang="zh-CN" altLang="en-US" sz="2800" b="1" dirty="0">
                <a:effectLst/>
                <a:ea typeface="等线" panose="02010600030101010101" pitchFamily="2" charset="-122"/>
                <a:cs typeface="Times New Roman" panose="02020603050405020304" pitchFamily="18" charset="0"/>
              </a:rPr>
              <a:t>解答：</a:t>
            </a:r>
            <a:r>
              <a:rPr lang="zh-CN" altLang="zh-CN" sz="2800" b="1" dirty="0">
                <a:effectLst/>
                <a:ea typeface="等线" panose="02010600030101010101" pitchFamily="2" charset="-122"/>
                <a:cs typeface="Times New Roman" panose="02020603050405020304" pitchFamily="18" charset="0"/>
              </a:rPr>
              <a:t>蜜蜂利用与阳光方向的角度来指示食物源的方向。具体来说，舞蹈的直线部分对于阳光方向的角度表示食物源的方向。如果蜜蜂直线舞动方向指向上方，这意味着食物源位于直接朝向阳光的方向；如果舞动是水平的，则食物源位于与太阳垂直的方向。蜜蜂通过调整其舞蹈相对于阳光的角度，能够非常精确地传达食物源的方位信息。</a:t>
            </a:r>
            <a:endParaRPr lang="zh-CN" altLang="en-US" sz="2800" dirty="0"/>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363416" y="839811"/>
            <a:ext cx="11617570" cy="1938992"/>
          </a:xfrm>
          <a:prstGeom prst="rect">
            <a:avLst/>
          </a:prstGeom>
          <a:noFill/>
        </p:spPr>
        <p:txBody>
          <a:bodyPr wrap="square" rtlCol="0" anchor="t">
            <a:spAutoFit/>
          </a:bodyPr>
          <a:lstStyle/>
          <a:p>
            <a:pPr indent="266700" algn="l"/>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前奏曲是一种短小的乐曲，通常是一首较长作品的前奏。但肖邦的前奏曲并不是这种前奏的概念，他的每一首前奏曲都是一幅完整的图画或印象。肖邦自幼体弱多病，他</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27</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岁时，由于肺病缠身，朋友们陪伴他去地中海的梅杰凯岛上去疗养。在那里，肖邦获得灵感，创作了这</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24</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首前奏曲。</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l"/>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请问为什么肖邦要创作</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24</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首前奏曲？</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文本框 3"/>
          <p:cNvSpPr txBox="1"/>
          <p:nvPr/>
        </p:nvSpPr>
        <p:spPr>
          <a:xfrm>
            <a:off x="869765" y="2778803"/>
            <a:ext cx="9894277" cy="3046988"/>
          </a:xfrm>
          <a:prstGeom prst="rect">
            <a:avLst/>
          </a:prstGeom>
          <a:noFill/>
        </p:spPr>
        <p:txBody>
          <a:bodyPr wrap="square">
            <a:spAutoFit/>
          </a:bodyPr>
          <a:lstStyle/>
          <a:p>
            <a:pPr marL="342900" lvl="0" indent="-342900" algn="l">
              <a:buFont typeface="+mj-lt"/>
              <a:buAutoNum type="alphaUcPeriod"/>
            </a:pP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肖邦对于时间有独特的理解。一天有</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24</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小时，肖邦赋予每一小时一个独特的情感，以此创作了</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24</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首前奏曲。</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l">
              <a:buFont typeface="+mj-lt"/>
              <a:buAutoNum type="alphaUcPeriod"/>
            </a:pP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钢琴每一组八度共有</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12</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个音，从每一个音都对应一个大调和一个小调，肖邦以此创作了</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24</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首不同调式的前奏曲。</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l">
              <a:buFont typeface="+mj-lt"/>
              <a:buAutoNum type="alphaUcPeriod"/>
            </a:pP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肖邦创作了</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4</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首叙事曲，</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4</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首叙事曲的排列顺序为</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4</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！是</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24</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种，肖邦给每一种演奏顺序谱写了一首前奏曲，共计</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24</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首。</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l">
              <a:buFont typeface="+mj-lt"/>
              <a:buAutoNum type="alphaUcPeriod"/>
            </a:pP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肖邦患病之后对气候的感知十分敏锐，能够感受到</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24</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个节气的变化。根据自己的感受，肖邦都会创作一首前奏曲，共计</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24</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首。</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sld>
</file>

<file path=ppt/slides/slide50.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954107"/>
          </a:xfrm>
          <a:prstGeom prst="rect">
            <a:avLst/>
          </a:prstGeom>
          <a:noFill/>
        </p:spPr>
        <p:txBody>
          <a:bodyPr wrap="square" rtlCol="0" anchor="t">
            <a:spAutoFit/>
          </a:bodyPr>
          <a:lstStyle/>
          <a:p>
            <a:pPr indent="254000"/>
            <a:r>
              <a:rPr lang="zh-CN" altLang="zh-CN" sz="2800" b="1" dirty="0"/>
              <a:t>昆虫表现出了大量复杂又让人惊叹的社会行为</a:t>
            </a:r>
            <a:r>
              <a:rPr lang="en-US" altLang="zh-CN" sz="2800" b="1" dirty="0"/>
              <a:t>,</a:t>
            </a:r>
            <a:r>
              <a:rPr lang="zh-CN" altLang="zh-CN" sz="2800" b="1" dirty="0"/>
              <a:t>在以下哪些行为是常见于文学作品但实际很少有相应科学证据支持的：</a:t>
            </a:r>
            <a:endParaRPr sz="2800" b="1" dirty="0">
              <a:sym typeface="+mn-ea"/>
            </a:endParaRPr>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407551" y="1918831"/>
            <a:ext cx="8376138" cy="2246769"/>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火蚁在降水的压力下聚集成球躲避洪水</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切叶蚁会精心建立合作化蘑菇生产农场</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火蚁在山火的压力下聚集成球躲避火灾</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蝗虫群体可以自发涌现出复杂的定向行为，比如越过大型水域等</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51.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839470"/>
            <a:ext cx="10109835" cy="954107"/>
          </a:xfrm>
          <a:prstGeom prst="rect">
            <a:avLst/>
          </a:prstGeom>
          <a:noFill/>
        </p:spPr>
        <p:txBody>
          <a:bodyPr wrap="square" rtlCol="0" anchor="t">
            <a:spAutoFit/>
          </a:bodyPr>
          <a:lstStyle/>
          <a:p>
            <a:pPr indent="254000"/>
            <a:r>
              <a:rPr lang="zh-CN" altLang="zh-CN" sz="2800" b="1" dirty="0"/>
              <a:t>昆虫表现出了大量复杂又让人惊叹的社会行为</a:t>
            </a:r>
            <a:r>
              <a:rPr lang="en-US" altLang="zh-CN" sz="2800" b="1" dirty="0"/>
              <a:t>,</a:t>
            </a:r>
            <a:r>
              <a:rPr lang="zh-CN" altLang="zh-CN" sz="2800" b="1" dirty="0"/>
              <a:t>在以下哪些行为是常见于文学作品但实际很少有相应科学证据支持的：</a:t>
            </a:r>
            <a:endParaRPr sz="2800" b="1" dirty="0">
              <a:sym typeface="+mn-ea"/>
            </a:endParaRPr>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407551" y="1918831"/>
            <a:ext cx="8376138" cy="2246769"/>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火蚁在降水的压力下聚集成球躲避洪水</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切叶蚁会精心建立合作化蘑菇生产农场</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C.</a:t>
            </a: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火蚁在山火的压力下聚集成球躲避火灾</a:t>
            </a:r>
            <a:endParaRPr lang="zh-CN" altLang="zh-CN" sz="28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蝗虫群体可以自发涌现出复杂的定向行为，比如越过大型水域等</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869765" y="4165600"/>
            <a:ext cx="8850923" cy="1815882"/>
          </a:xfrm>
          <a:prstGeom prst="rect">
            <a:avLst/>
          </a:prstGeom>
          <a:noFill/>
        </p:spPr>
        <p:txBody>
          <a:bodyPr wrap="square">
            <a:spAutoFit/>
          </a:bodyPr>
          <a:lstStyle/>
          <a:p>
            <a:r>
              <a:rPr lang="zh-CN" altLang="en-US" sz="2800" b="1" dirty="0">
                <a:ea typeface="等线" panose="02010600030101010101" pitchFamily="2" charset="-122"/>
                <a:cs typeface="Times New Roman" panose="02020603050405020304" pitchFamily="18" charset="0"/>
              </a:rPr>
              <a:t>解答</a:t>
            </a:r>
            <a:r>
              <a:rPr lang="zh-CN" altLang="zh-CN" sz="2800" b="1" dirty="0">
                <a:effectLst/>
                <a:ea typeface="等线" panose="02010600030101010101" pitchFamily="2" charset="-122"/>
                <a:cs typeface="Times New Roman" panose="02020603050405020304" pitchFamily="18" charset="0"/>
              </a:rPr>
              <a:t>：</a:t>
            </a:r>
            <a:r>
              <a:rPr lang="en-US" altLang="zh-CN" sz="2800" b="1" dirty="0">
                <a:effectLst/>
                <a:ea typeface="等线" panose="02010600030101010101" pitchFamily="2" charset="-122"/>
                <a:cs typeface="Times New Roman" panose="02020603050405020304" pitchFamily="18" charset="0"/>
              </a:rPr>
              <a:t>A </a:t>
            </a:r>
            <a:r>
              <a:rPr lang="zh-CN" altLang="zh-CN" sz="2800" b="1" dirty="0">
                <a:effectLst/>
                <a:ea typeface="等线" panose="02010600030101010101" pitchFamily="2" charset="-122"/>
                <a:cs typeface="Times New Roman" panose="02020603050405020304" pitchFamily="18" charset="0"/>
              </a:rPr>
              <a:t>巴西雨林中的</a:t>
            </a:r>
            <a:r>
              <a:rPr lang="en-US" altLang="zh-CN" sz="2800" b="1" i="1" dirty="0" err="1">
                <a:effectLst/>
                <a:ea typeface="等线" panose="02010600030101010101" pitchFamily="2" charset="-122"/>
                <a:cs typeface="Times New Roman" panose="02020603050405020304" pitchFamily="18" charset="0"/>
              </a:rPr>
              <a:t>Solenopsis</a:t>
            </a:r>
            <a:r>
              <a:rPr lang="en-US" altLang="zh-CN" sz="2800" b="1" i="1" dirty="0">
                <a:effectLst/>
                <a:ea typeface="等线" panose="02010600030101010101" pitchFamily="2" charset="-122"/>
                <a:cs typeface="Times New Roman" panose="02020603050405020304" pitchFamily="18" charset="0"/>
              </a:rPr>
              <a:t> </a:t>
            </a:r>
            <a:r>
              <a:rPr lang="en-US" altLang="zh-CN" sz="2800" b="1" i="1" dirty="0" err="1">
                <a:effectLst/>
                <a:ea typeface="等线" panose="02010600030101010101" pitchFamily="2" charset="-122"/>
                <a:cs typeface="Times New Roman" panose="02020603050405020304" pitchFamily="18" charset="0"/>
              </a:rPr>
              <a:t>invicta</a:t>
            </a:r>
            <a:r>
              <a:rPr lang="en-US" altLang="zh-CN" sz="2800" b="1" dirty="0">
                <a:effectLst/>
                <a:ea typeface="等线" panose="02010600030101010101" pitchFamily="2" charset="-122"/>
                <a:cs typeface="Times New Roman" panose="02020603050405020304" pitchFamily="18" charset="0"/>
              </a:rPr>
              <a:t> </a:t>
            </a:r>
            <a:r>
              <a:rPr lang="zh-CN" altLang="zh-CN" sz="2800" b="1" dirty="0">
                <a:effectLst/>
                <a:ea typeface="等线" panose="02010600030101010101" pitchFamily="2" charset="-122"/>
                <a:cs typeface="Times New Roman" panose="02020603050405020304" pitchFamily="18" charset="0"/>
              </a:rPr>
              <a:t>等物种会表现出经典的裹成球躲避降水的行为。</a:t>
            </a:r>
            <a:r>
              <a:rPr lang="en-US" altLang="zh-CN" sz="2800" b="1" dirty="0">
                <a:effectLst/>
                <a:ea typeface="等线" panose="02010600030101010101" pitchFamily="2" charset="-122"/>
                <a:cs typeface="Times New Roman" panose="02020603050405020304" pitchFamily="18" charset="0"/>
              </a:rPr>
              <a:t> B </a:t>
            </a:r>
            <a:r>
              <a:rPr lang="en-US" altLang="zh-CN" sz="2800" b="1" i="1" dirty="0">
                <a:effectLst/>
                <a:ea typeface="等线" panose="02010600030101010101" pitchFamily="2" charset="-122"/>
                <a:cs typeface="Times New Roman" panose="02020603050405020304" pitchFamily="18" charset="0"/>
              </a:rPr>
              <a:t>Atta</a:t>
            </a:r>
            <a:r>
              <a:rPr lang="zh-CN" altLang="zh-CN" sz="2800" b="1" dirty="0">
                <a:effectLst/>
                <a:ea typeface="等线" panose="02010600030101010101" pitchFamily="2" charset="-122"/>
                <a:cs typeface="Times New Roman" panose="02020603050405020304" pitchFamily="18" charset="0"/>
              </a:rPr>
              <a:t>和</a:t>
            </a:r>
            <a:r>
              <a:rPr lang="en-US" altLang="zh-CN" sz="2800" b="1" i="1" dirty="0" err="1">
                <a:effectLst/>
                <a:ea typeface="等线" panose="02010600030101010101" pitchFamily="2" charset="-122"/>
                <a:cs typeface="Times New Roman" panose="02020603050405020304" pitchFamily="18" charset="0"/>
              </a:rPr>
              <a:t>Acromyrmex</a:t>
            </a:r>
            <a:r>
              <a:rPr lang="zh-CN" altLang="zh-CN" sz="2800" b="1" dirty="0">
                <a:effectLst/>
                <a:ea typeface="等线" panose="02010600030101010101" pitchFamily="2" charset="-122"/>
                <a:cs typeface="Times New Roman" panose="02020603050405020304" pitchFamily="18" charset="0"/>
              </a:rPr>
              <a:t>等种都会合作培养真菌。</a:t>
            </a:r>
            <a:r>
              <a:rPr lang="en-US" altLang="zh-CN" sz="2800" b="1" dirty="0">
                <a:effectLst/>
                <a:ea typeface="等线" panose="02010600030101010101" pitchFamily="2" charset="-122"/>
                <a:cs typeface="Times New Roman" panose="02020603050405020304" pitchFamily="18" charset="0"/>
              </a:rPr>
              <a:t>D</a:t>
            </a:r>
            <a:r>
              <a:rPr lang="zh-CN" altLang="zh-CN" sz="2800" b="1" dirty="0">
                <a:effectLst/>
                <a:ea typeface="等线" panose="02010600030101010101" pitchFamily="2" charset="-122"/>
                <a:cs typeface="Times New Roman" panose="02020603050405020304" pitchFamily="18" charset="0"/>
              </a:rPr>
              <a:t>以常见的东亚飞蝗为例，聚群后会表现出复杂的超自然集合行为。</a:t>
            </a:r>
            <a:endParaRPr lang="zh-CN" altLang="en-US" sz="2800" dirty="0"/>
          </a:p>
        </p:txBody>
      </p:sp>
      <p:sp>
        <p:nvSpPr>
          <p:cNvPr id="3" name="文本框 2"/>
          <p:cNvSpPr txBox="1"/>
          <p:nvPr/>
        </p:nvSpPr>
        <p:spPr>
          <a:xfrm>
            <a:off x="1129030" y="6126480"/>
            <a:ext cx="6096000" cy="521970"/>
          </a:xfrm>
          <a:prstGeom prst="rect">
            <a:avLst/>
          </a:prstGeom>
          <a:noFill/>
        </p:spPr>
        <p:txBody>
          <a:bodyPr wrap="square" rtlCol="0" anchor="t">
            <a:spAutoFit/>
          </a:bodyPr>
          <a:p>
            <a:r>
              <a:rPr lang="zh-CN" altLang="zh-CN" sz="2800" b="1" dirty="0">
                <a:effectLst/>
                <a:ea typeface="等线" panose="02010600030101010101" pitchFamily="2" charset="-122"/>
                <a:cs typeface="Times New Roman" panose="02020603050405020304" pitchFamily="18" charset="0"/>
                <a:sym typeface="+mn-ea"/>
              </a:rPr>
              <a:t>这下小学语文课本全责了（</a:t>
            </a:r>
            <a:r>
              <a:rPr lang="en-US" altLang="zh-CN" sz="2800" b="1" dirty="0">
                <a:effectLst/>
                <a:ea typeface="等线" panose="02010600030101010101" pitchFamily="2" charset="-122"/>
                <a:cs typeface="Times New Roman" panose="02020603050405020304" pitchFamily="18" charset="0"/>
                <a:sym typeface="+mn-ea"/>
              </a:rPr>
              <a:t>bushi</a:t>
            </a:r>
            <a:r>
              <a:rPr lang="zh-CN" altLang="zh-CN" sz="2800" b="1" dirty="0">
                <a:effectLst/>
                <a:ea typeface="等线" panose="02010600030101010101" pitchFamily="2" charset="-122"/>
                <a:cs typeface="Times New Roman" panose="02020603050405020304" pitchFamily="18" charset="0"/>
                <a:sym typeface="+mn-ea"/>
              </a:rPr>
              <a:t>）</a:t>
            </a:r>
            <a:endParaRPr lang="zh-CN" altLang="zh-CN" sz="2800" b="1" dirty="0">
              <a:effectLst/>
              <a:ea typeface="等线" panose="02010600030101010101" pitchFamily="2" charset="-122"/>
              <a:cs typeface="Times New Roman" panose="02020603050405020304" pitchFamily="18" charset="0"/>
              <a:sym typeface="+mn-ea"/>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52.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1097368" y="1052409"/>
            <a:ext cx="10109835" cy="954107"/>
          </a:xfrm>
          <a:prstGeom prst="rect">
            <a:avLst/>
          </a:prstGeom>
          <a:noFill/>
        </p:spPr>
        <p:txBody>
          <a:bodyPr wrap="square" rtlCol="0" anchor="t">
            <a:spAutoFit/>
          </a:bodyPr>
          <a:lstStyle/>
          <a:p>
            <a:r>
              <a:rPr lang="zh-CN" altLang="zh-CN" sz="2800" b="1" dirty="0"/>
              <a:t>在蜂群中，女王蜂的选择依据是：</a:t>
            </a:r>
            <a:endParaRPr lang="zh-CN" altLang="zh-CN" sz="2800" dirty="0"/>
          </a:p>
          <a:p>
            <a:pPr indent="254000"/>
            <a:endParaRPr sz="2800" b="1" dirty="0">
              <a:sym typeface="+mn-ea"/>
            </a:endParaRPr>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899138" y="1808473"/>
            <a:ext cx="6096000" cy="1815882"/>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体型大小</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舞蹈技巧</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食物获取能力</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特定的营养饲料</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53.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1097368" y="1052409"/>
            <a:ext cx="10109835" cy="954107"/>
          </a:xfrm>
          <a:prstGeom prst="rect">
            <a:avLst/>
          </a:prstGeom>
          <a:noFill/>
        </p:spPr>
        <p:txBody>
          <a:bodyPr wrap="square" rtlCol="0" anchor="t">
            <a:spAutoFit/>
          </a:bodyPr>
          <a:lstStyle/>
          <a:p>
            <a:r>
              <a:rPr lang="zh-CN" altLang="zh-CN" sz="2800" b="1" dirty="0"/>
              <a:t>在蜂群中，女王蜂的选择依据是：</a:t>
            </a:r>
            <a:endParaRPr lang="zh-CN" altLang="zh-CN" sz="2800" dirty="0"/>
          </a:p>
          <a:p>
            <a:pPr indent="254000"/>
            <a:endParaRPr sz="2800" b="1" dirty="0">
              <a:sym typeface="+mn-ea"/>
            </a:endParaRPr>
          </a:p>
        </p:txBody>
      </p:sp>
      <p:sp>
        <p:nvSpPr>
          <p:cNvPr id="108" name="文本框 107"/>
          <p:cNvSpPr txBox="1"/>
          <p:nvPr/>
        </p:nvSpPr>
        <p:spPr>
          <a:xfrm>
            <a:off x="610870" y="4165600"/>
            <a:ext cx="9969500" cy="521970"/>
          </a:xfrm>
          <a:prstGeom prst="rect">
            <a:avLst/>
          </a:prstGeom>
          <a:noFill/>
          <a:ln w="9525">
            <a:noFill/>
          </a:ln>
        </p:spPr>
        <p:txBody>
          <a:bodyPr wrap="square">
            <a:spAutoFit/>
          </a:bodyPr>
          <a:lstStyle/>
          <a:p>
            <a:pPr indent="266700"/>
            <a:endParaRPr lang="zh-CN" altLang="en-US" sz="2800"/>
          </a:p>
        </p:txBody>
      </p:sp>
      <p:sp>
        <p:nvSpPr>
          <p:cNvPr id="4" name="文本框 3"/>
          <p:cNvSpPr txBox="1"/>
          <p:nvPr/>
        </p:nvSpPr>
        <p:spPr>
          <a:xfrm>
            <a:off x="1899138" y="1808473"/>
            <a:ext cx="6096000" cy="1815882"/>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体型大小</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舞蹈技巧</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食物获取能力</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D. </a:t>
            </a: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特定的营养饲料</a:t>
            </a:r>
            <a:endParaRPr lang="zh-CN" altLang="zh-CN" sz="28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1225941" y="3716919"/>
            <a:ext cx="8263890" cy="2246769"/>
          </a:xfrm>
          <a:prstGeom prst="rect">
            <a:avLst/>
          </a:prstGeom>
          <a:noFill/>
        </p:spPr>
        <p:txBody>
          <a:bodyPr wrap="square">
            <a:spAutoFit/>
          </a:bodyPr>
          <a:lstStyle/>
          <a:p>
            <a:r>
              <a:rPr lang="zh-CN" altLang="en-US" sz="2800" b="1" dirty="0">
                <a:ea typeface="等线" panose="02010600030101010101" pitchFamily="2" charset="-122"/>
                <a:cs typeface="Times New Roman" panose="02020603050405020304" pitchFamily="18" charset="0"/>
              </a:rPr>
              <a:t>解答</a:t>
            </a:r>
            <a:r>
              <a:rPr lang="zh-CN" altLang="zh-CN" sz="2800" b="1" dirty="0">
                <a:effectLst/>
                <a:ea typeface="等线" panose="02010600030101010101" pitchFamily="2" charset="-122"/>
                <a:cs typeface="Times New Roman" panose="02020603050405020304" pitchFamily="18" charset="0"/>
              </a:rPr>
              <a:t>：幼虫阶段被选作未来的女王蜂的蜜蜂幼虫，会被喂食大量的蜂王浆。王浆不仅为幼虫提供了充足的营养以支持其成长，还可以触发了幼虫的发育过程中的生理变化，使其最终发育成为能够生育的女王蜂。</a:t>
            </a:r>
            <a:endParaRPr lang="zh-CN" altLang="en-US" sz="2800" dirty="0"/>
          </a:p>
        </p:txBody>
      </p:sp>
    </p:spTree>
    <p:custDataLst>
      <p:tags r:id="rId2"/>
    </p:custDataLst>
  </p:cSld>
  <p:clrMapOvr>
    <a:masterClrMapping/>
  </p:clrMapOvr>
  <p:transition>
    <p:random/>
  </p:transition>
  <p:timing>
    <p:tnLst>
      <p:par>
        <p:cTn id="1" dur="indefinite" restart="never" fill="hold"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108"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363416" y="839811"/>
            <a:ext cx="11617570" cy="1323439"/>
          </a:xfrm>
          <a:prstGeom prst="rect">
            <a:avLst/>
          </a:prstGeom>
          <a:noFill/>
        </p:spPr>
        <p:txBody>
          <a:bodyPr wrap="square" rtlCol="0" anchor="t">
            <a:spAutoFit/>
          </a:bodyPr>
          <a:lstStyle/>
          <a:p>
            <a:pPr indent="266700" algn="l"/>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前奏曲是一种短小的乐曲，通常是一首较长作品的前奏。但肖邦的前奏曲并不是这种前奏的概念，他的每一首前奏曲都是一幅完整的图画或印象。肖邦自幼体弱多病，他</a:t>
            </a:r>
            <a:r>
              <a:rPr lang="en-US" altLang="zh-CN" sz="2000" b="1" kern="100" dirty="0">
                <a:effectLst/>
                <a:latin typeface="等线" panose="02010600030101010101" pitchFamily="2" charset="-122"/>
                <a:ea typeface="等线" panose="02010600030101010101" pitchFamily="2" charset="-122"/>
                <a:cs typeface="Times New Roman" panose="02020603050405020304" pitchFamily="18" charset="0"/>
              </a:rPr>
              <a:t>27</a:t>
            </a:r>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岁时，由于肺病缠身，朋友们陪伴他去地中海的梅杰凯岛上去疗养。在那里，肖邦获得灵感，创作了这</a:t>
            </a:r>
            <a:r>
              <a:rPr lang="en-US" altLang="zh-CN" sz="2000" b="1" kern="100" dirty="0">
                <a:effectLst/>
                <a:latin typeface="等线" panose="02010600030101010101" pitchFamily="2" charset="-122"/>
                <a:ea typeface="等线" panose="02010600030101010101" pitchFamily="2" charset="-122"/>
                <a:cs typeface="Times New Roman" panose="02020603050405020304" pitchFamily="18" charset="0"/>
              </a:rPr>
              <a:t>24</a:t>
            </a:r>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首前奏曲。</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indent="266700" algn="l"/>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请问为什么肖邦要创作</a:t>
            </a:r>
            <a:r>
              <a:rPr lang="en-US" altLang="zh-CN" sz="2000" b="1" kern="100" dirty="0">
                <a:effectLst/>
                <a:latin typeface="等线" panose="02010600030101010101" pitchFamily="2" charset="-122"/>
                <a:ea typeface="等线" panose="02010600030101010101" pitchFamily="2" charset="-122"/>
                <a:cs typeface="Times New Roman" panose="02020603050405020304" pitchFamily="18" charset="0"/>
              </a:rPr>
              <a:t>24</a:t>
            </a:r>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首前奏曲？</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文本框 3"/>
          <p:cNvSpPr txBox="1"/>
          <p:nvPr/>
        </p:nvSpPr>
        <p:spPr>
          <a:xfrm>
            <a:off x="869765" y="2285511"/>
            <a:ext cx="9894277" cy="2554545"/>
          </a:xfrm>
          <a:prstGeom prst="rect">
            <a:avLst/>
          </a:prstGeom>
          <a:noFill/>
        </p:spPr>
        <p:txBody>
          <a:bodyPr wrap="square">
            <a:spAutoFit/>
          </a:bodyPr>
          <a:lstStyle/>
          <a:p>
            <a:pPr marL="342900" lvl="0" indent="-342900" algn="l">
              <a:buFont typeface="+mj-lt"/>
              <a:buAutoNum type="alphaUcPeriod"/>
            </a:pPr>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肖邦对于时间有独特的理解。一天有</a:t>
            </a:r>
            <a:r>
              <a:rPr lang="en-US" altLang="zh-CN" sz="2000" b="1" kern="100" dirty="0">
                <a:effectLst/>
                <a:latin typeface="等线" panose="02010600030101010101" pitchFamily="2" charset="-122"/>
                <a:ea typeface="等线" panose="02010600030101010101" pitchFamily="2" charset="-122"/>
                <a:cs typeface="Times New Roman" panose="02020603050405020304" pitchFamily="18" charset="0"/>
              </a:rPr>
              <a:t>24</a:t>
            </a:r>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小时，肖邦赋予每一小时一个独特的情感，以此创作了</a:t>
            </a:r>
            <a:r>
              <a:rPr lang="en-US" altLang="zh-CN" sz="2000" b="1" kern="100" dirty="0">
                <a:effectLst/>
                <a:latin typeface="等线" panose="02010600030101010101" pitchFamily="2" charset="-122"/>
                <a:ea typeface="等线" panose="02010600030101010101" pitchFamily="2" charset="-122"/>
                <a:cs typeface="Times New Roman" panose="02020603050405020304" pitchFamily="18" charset="0"/>
              </a:rPr>
              <a:t>24</a:t>
            </a:r>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首前奏曲。</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l">
              <a:buFont typeface="+mj-lt"/>
              <a:buAutoNum type="alphaUcPeriod"/>
            </a:pPr>
            <a:r>
              <a:rPr lang="zh-CN" altLang="zh-CN" sz="20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钢琴每一组八度共有</a:t>
            </a:r>
            <a:r>
              <a:rPr lang="en-US" altLang="zh-CN" sz="20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12</a:t>
            </a:r>
            <a:r>
              <a:rPr lang="zh-CN" altLang="zh-CN" sz="20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个音，从每一个音都对应一个大调和一个小调，肖邦以此创作了</a:t>
            </a:r>
            <a:r>
              <a:rPr lang="en-US" altLang="zh-CN" sz="20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24</a:t>
            </a:r>
            <a:r>
              <a:rPr lang="zh-CN" altLang="zh-CN" sz="20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首不同调式的前奏曲。</a:t>
            </a:r>
            <a:endParaRPr lang="zh-CN" altLang="zh-CN" sz="20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l">
              <a:buFont typeface="+mj-lt"/>
              <a:buAutoNum type="alphaUcPeriod"/>
            </a:pPr>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肖邦创作了</a:t>
            </a:r>
            <a:r>
              <a:rPr lang="en-US" altLang="zh-CN" sz="2000" b="1" kern="100" dirty="0">
                <a:effectLst/>
                <a:latin typeface="等线" panose="02010600030101010101" pitchFamily="2" charset="-122"/>
                <a:ea typeface="等线" panose="02010600030101010101" pitchFamily="2" charset="-122"/>
                <a:cs typeface="Times New Roman" panose="02020603050405020304" pitchFamily="18" charset="0"/>
              </a:rPr>
              <a:t>4</a:t>
            </a:r>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首叙事曲，</a:t>
            </a:r>
            <a:r>
              <a:rPr lang="en-US" altLang="zh-CN" sz="2000" b="1" kern="100" dirty="0">
                <a:effectLst/>
                <a:latin typeface="等线" panose="02010600030101010101" pitchFamily="2" charset="-122"/>
                <a:ea typeface="等线" panose="02010600030101010101" pitchFamily="2" charset="-122"/>
                <a:cs typeface="Times New Roman" panose="02020603050405020304" pitchFamily="18" charset="0"/>
              </a:rPr>
              <a:t>4</a:t>
            </a:r>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首叙事曲的排列顺序为</a:t>
            </a:r>
            <a:r>
              <a:rPr lang="en-US" altLang="zh-CN" sz="2000" b="1" kern="100" dirty="0">
                <a:effectLst/>
                <a:latin typeface="等线" panose="02010600030101010101" pitchFamily="2" charset="-122"/>
                <a:ea typeface="等线" panose="02010600030101010101" pitchFamily="2" charset="-122"/>
                <a:cs typeface="Times New Roman" panose="02020603050405020304" pitchFamily="18" charset="0"/>
              </a:rPr>
              <a:t>4</a:t>
            </a:r>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！是</a:t>
            </a:r>
            <a:r>
              <a:rPr lang="en-US" altLang="zh-CN" sz="2000" b="1" kern="100" dirty="0">
                <a:effectLst/>
                <a:latin typeface="等线" panose="02010600030101010101" pitchFamily="2" charset="-122"/>
                <a:ea typeface="等线" panose="02010600030101010101" pitchFamily="2" charset="-122"/>
                <a:cs typeface="Times New Roman" panose="02020603050405020304" pitchFamily="18" charset="0"/>
              </a:rPr>
              <a:t>24</a:t>
            </a:r>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种，肖邦给每一种演奏顺序谱写了一首前奏曲，共计</a:t>
            </a:r>
            <a:r>
              <a:rPr lang="en-US" altLang="zh-CN" sz="2000" b="1" kern="100" dirty="0">
                <a:effectLst/>
                <a:latin typeface="等线" panose="02010600030101010101" pitchFamily="2" charset="-122"/>
                <a:ea typeface="等线" panose="02010600030101010101" pitchFamily="2" charset="-122"/>
                <a:cs typeface="Times New Roman" panose="02020603050405020304" pitchFamily="18" charset="0"/>
              </a:rPr>
              <a:t>24</a:t>
            </a:r>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首。</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l">
              <a:buFont typeface="+mj-lt"/>
              <a:buAutoNum type="alphaUcPeriod"/>
            </a:pPr>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肖邦患病之后对气候的感知十分敏锐，能够感受到</a:t>
            </a:r>
            <a:r>
              <a:rPr lang="en-US" altLang="zh-CN" sz="2000" b="1" kern="100" dirty="0">
                <a:effectLst/>
                <a:latin typeface="等线" panose="02010600030101010101" pitchFamily="2" charset="-122"/>
                <a:ea typeface="等线" panose="02010600030101010101" pitchFamily="2" charset="-122"/>
                <a:cs typeface="Times New Roman" panose="02020603050405020304" pitchFamily="18" charset="0"/>
              </a:rPr>
              <a:t>24</a:t>
            </a:r>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个节气的变化。根据自己的感受，肖邦都会创作一首前奏曲，共计</a:t>
            </a:r>
            <a:r>
              <a:rPr lang="en-US" altLang="zh-CN" sz="2000" b="1" kern="100" dirty="0">
                <a:effectLst/>
                <a:latin typeface="等线" panose="02010600030101010101" pitchFamily="2" charset="-122"/>
                <a:ea typeface="等线" panose="02010600030101010101" pitchFamily="2" charset="-122"/>
                <a:cs typeface="Times New Roman" panose="02020603050405020304" pitchFamily="18" charset="0"/>
              </a:rPr>
              <a:t>24</a:t>
            </a:r>
            <a:r>
              <a:rPr lang="zh-CN" altLang="zh-CN" sz="2000" b="1" kern="100" dirty="0">
                <a:effectLst/>
                <a:latin typeface="等线" panose="02010600030101010101" pitchFamily="2" charset="-122"/>
                <a:ea typeface="等线" panose="02010600030101010101" pitchFamily="2" charset="-122"/>
                <a:cs typeface="Times New Roman" panose="02020603050405020304" pitchFamily="18" charset="0"/>
              </a:rPr>
              <a:t>首。</a:t>
            </a:r>
            <a:endParaRPr lang="zh-CN" altLang="zh-CN" sz="20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466835" y="4840056"/>
            <a:ext cx="10910411" cy="1569660"/>
          </a:xfrm>
          <a:prstGeom prst="rect">
            <a:avLst/>
          </a:prstGeom>
          <a:noFill/>
        </p:spPr>
        <p:txBody>
          <a:bodyPr wrap="square">
            <a:spAutoFit/>
          </a:bodyPr>
          <a:lstStyle/>
          <a:p>
            <a:pPr indent="228600" algn="l"/>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解答：肖邦的</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24</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首前奏曲，是按十二平均律的律制方法，从</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C</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大调开始到</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b</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小调，以不同的</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24</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个调写成的，其排列方法为五度循环，即第一首为</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C</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大调，第二首为它的关系小调</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a</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小调，第三首为</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C</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大调的上方五度的</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G</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大调，第四首为其关系小调</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e</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小调</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依此类推，最后有</a:t>
            </a:r>
            <a:r>
              <a:rPr lang="en-US" altLang="zh-CN" sz="2400" b="1" kern="100" dirty="0">
                <a:effectLst/>
                <a:latin typeface="等线" panose="02010600030101010101" pitchFamily="2" charset="-122"/>
                <a:ea typeface="等线" panose="02010600030101010101" pitchFamily="2" charset="-122"/>
                <a:cs typeface="Times New Roman" panose="02020603050405020304" pitchFamily="18" charset="0"/>
              </a:rPr>
              <a:t>24</a:t>
            </a:r>
            <a:r>
              <a:rPr lang="zh-CN" altLang="zh-CN" sz="2400" b="1" kern="100" dirty="0">
                <a:effectLst/>
                <a:latin typeface="等线" panose="02010600030101010101" pitchFamily="2" charset="-122"/>
                <a:ea typeface="等线" panose="02010600030101010101" pitchFamily="2" charset="-122"/>
                <a:cs typeface="Times New Roman" panose="02020603050405020304" pitchFamily="18" charset="0"/>
              </a:rPr>
              <a:t>首乐曲。</a:t>
            </a:r>
            <a:endParaRPr lang="zh-CN" altLang="zh-CN" sz="24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936625"/>
            <a:ext cx="10109835" cy="523220"/>
          </a:xfrm>
          <a:prstGeom prst="rect">
            <a:avLst/>
          </a:prstGeom>
          <a:noFill/>
        </p:spPr>
        <p:txBody>
          <a:bodyPr wrap="square" rtlCol="0" anchor="t">
            <a:spAutoFit/>
          </a:bodyPr>
          <a:lstStyle/>
          <a:p>
            <a:pPr indent="266700"/>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下列词语解释不正确的是：</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文本框 3"/>
          <p:cNvSpPr txBox="1"/>
          <p:nvPr/>
        </p:nvSpPr>
        <p:spPr>
          <a:xfrm>
            <a:off x="1500553" y="1678920"/>
            <a:ext cx="6096000" cy="1815882"/>
          </a:xfrm>
          <a:prstGeom prst="rect">
            <a:avLst/>
          </a:prstGeom>
          <a:noFill/>
        </p:spPr>
        <p:txBody>
          <a:bodyPr wrap="square">
            <a:spAutoFit/>
          </a:bodyPr>
          <a:lstStyle/>
          <a:p>
            <a:pPr marL="342900" lvl="0" indent="-342900" algn="just">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檀奴：丈夫对妻子的昵称</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just">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长庚：主兵戈的彗星，或指金星</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just">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栖迟：漂泊失意</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just">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星回：一年将尽</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610870" y="936625"/>
            <a:ext cx="10109835" cy="523220"/>
          </a:xfrm>
          <a:prstGeom prst="rect">
            <a:avLst/>
          </a:prstGeom>
          <a:noFill/>
        </p:spPr>
        <p:txBody>
          <a:bodyPr wrap="square" rtlCol="0" anchor="t">
            <a:spAutoFit/>
          </a:bodyPr>
          <a:lstStyle/>
          <a:p>
            <a:pPr indent="266700"/>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下列词语解释不正确的是：</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文本框 3"/>
          <p:cNvSpPr txBox="1"/>
          <p:nvPr/>
        </p:nvSpPr>
        <p:spPr>
          <a:xfrm>
            <a:off x="1500553" y="1678920"/>
            <a:ext cx="6096000" cy="1815882"/>
          </a:xfrm>
          <a:prstGeom prst="rect">
            <a:avLst/>
          </a:prstGeom>
          <a:noFill/>
        </p:spPr>
        <p:txBody>
          <a:bodyPr wrap="square">
            <a:spAutoFit/>
          </a:bodyPr>
          <a:lstStyle/>
          <a:p>
            <a:pPr marL="342900" lvl="0" indent="-342900" algn="just">
              <a:buFont typeface="+mj-lt"/>
              <a:buAutoNum type="alphaUcPeriod"/>
            </a:pPr>
            <a:r>
              <a:rPr lang="zh-CN" altLang="zh-CN" sz="2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檀奴：丈夫对妻子的昵称</a:t>
            </a:r>
            <a:endParaRPr lang="zh-CN" altLang="zh-CN" sz="2800"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just">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长庚：主兵戈的彗星，或指金星</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just">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栖迟：漂泊失意</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marL="342900" lvl="0" indent="-342900" algn="just">
              <a:buFont typeface="+mj-lt"/>
              <a:buAutoNum type="alphaUcPeriod"/>
            </a:pP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星回：一年将尽</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5" name="文本框 4"/>
          <p:cNvSpPr txBox="1"/>
          <p:nvPr/>
        </p:nvSpPr>
        <p:spPr>
          <a:xfrm>
            <a:off x="1225061" y="3713877"/>
            <a:ext cx="6893170" cy="523220"/>
          </a:xfrm>
          <a:prstGeom prst="rect">
            <a:avLst/>
          </a:prstGeom>
          <a:noFill/>
        </p:spPr>
        <p:txBody>
          <a:bodyPr wrap="square">
            <a:spAutoFit/>
          </a:bodyPr>
          <a:lstStyle/>
          <a:p>
            <a:r>
              <a:rPr lang="zh-CN" altLang="en-US" sz="2800" b="1" dirty="0">
                <a:latin typeface="等线" panose="02010600030101010101" pitchFamily="2" charset="-122"/>
                <a:cs typeface="Times New Roman" panose="02020603050405020304" pitchFamily="18" charset="0"/>
              </a:rPr>
              <a:t>解答：</a:t>
            </a:r>
            <a:r>
              <a:rPr lang="en-US" altLang="zh-CN" sz="2800" b="1" dirty="0">
                <a:effectLst/>
                <a:latin typeface="等线" panose="02010600030101010101" pitchFamily="2" charset="-122"/>
                <a:cs typeface="Times New Roman" panose="02020603050405020304" pitchFamily="18" charset="0"/>
              </a:rPr>
              <a:t>A</a:t>
            </a:r>
            <a:r>
              <a:rPr lang="zh-CN" altLang="en-US" sz="2800" b="1" dirty="0">
                <a:effectLst/>
                <a:latin typeface="等线" panose="02010600030101010101" pitchFamily="2" charset="-122"/>
                <a:cs typeface="Times New Roman" panose="02020603050405020304" pitchFamily="18" charset="0"/>
              </a:rPr>
              <a:t>应</a:t>
            </a:r>
            <a:r>
              <a:rPr lang="zh-CN" altLang="zh-CN" sz="2800" b="1" dirty="0">
                <a:effectLst/>
                <a:ea typeface="等线" panose="02010600030101010101" pitchFamily="2" charset="-122"/>
                <a:cs typeface="Times New Roman" panose="02020603050405020304" pitchFamily="18" charset="0"/>
              </a:rPr>
              <a:t>是女子对丈夫或情人的昵称</a:t>
            </a:r>
            <a:r>
              <a:rPr lang="zh-CN" altLang="zh-CN" sz="1800" b="1" dirty="0">
                <a:effectLst/>
                <a:ea typeface="等线" panose="02010600030101010101" pitchFamily="2" charset="-122"/>
                <a:cs typeface="Times New Roman" panose="02020603050405020304" pitchFamily="18" charset="0"/>
              </a:rPr>
              <a:t>。</a:t>
            </a:r>
            <a:endParaRPr lang="zh-CN" altLang="en-US" dirty="0"/>
          </a:p>
        </p:txBody>
      </p:sp>
    </p:spTree>
    <p:custDataLst>
      <p:tags r:id="rId2"/>
    </p:custDataLst>
  </p:cSld>
  <p:clrMapOvr>
    <a:masterClrMapping/>
  </p:clrMapOvr>
  <p:transition>
    <p:random/>
  </p:transition>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1"/>
          <a:stretch>
            <a:fillRect/>
          </a:stretch>
        </a:blipFill>
        <a:effectLst/>
      </p:bgPr>
    </p:bg>
    <p:spTree>
      <p:nvGrpSpPr>
        <p:cNvPr id="1" name=""/>
        <p:cNvGrpSpPr/>
        <p:nvPr/>
      </p:nvGrpSpPr>
      <p:grpSpPr>
        <a:xfrm>
          <a:off x="0" y="0"/>
          <a:ext cx="0" cy="0"/>
          <a:chOff x="0" y="0"/>
          <a:chExt cx="0" cy="0"/>
        </a:xfrm>
      </p:grpSpPr>
      <p:sp>
        <p:nvSpPr>
          <p:cNvPr id="12" name="矩形 11"/>
          <p:cNvSpPr/>
          <p:nvPr/>
        </p:nvSpPr>
        <p:spPr>
          <a:xfrm>
            <a:off x="610784" y="755821"/>
            <a:ext cx="517962" cy="45719"/>
          </a:xfrm>
          <a:prstGeom prst="rect">
            <a:avLst/>
          </a:prstGeom>
          <a:gradFill>
            <a:gsLst>
              <a:gs pos="50000">
                <a:schemeClr val="accent1">
                  <a:lumMod val="75000"/>
                  <a:alpha val="29000"/>
                </a:schemeClr>
              </a:gs>
              <a:gs pos="0">
                <a:schemeClr val="accent1">
                  <a:lumMod val="50000"/>
                  <a:alpha val="63000"/>
                </a:schemeClr>
              </a:gs>
              <a:gs pos="100000">
                <a:schemeClr val="tx2">
                  <a:lumMod val="50000"/>
                  <a:lumOff val="50000"/>
                </a:schemeClr>
              </a:gs>
            </a:gsLst>
            <a:lin ang="5400000" scaled="1"/>
          </a:gra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21" name="文本框 20"/>
          <p:cNvSpPr txBox="1"/>
          <p:nvPr/>
        </p:nvSpPr>
        <p:spPr>
          <a:xfrm>
            <a:off x="534670" y="380365"/>
            <a:ext cx="1605280" cy="337185"/>
          </a:xfrm>
          <a:prstGeom prst="rect">
            <a:avLst/>
          </a:prstGeom>
          <a:noFill/>
        </p:spPr>
        <p:txBody>
          <a:bodyPr wrap="square" rtlCol="0">
            <a:spAutoFit/>
          </a:bodyPr>
          <a:lstStyle/>
          <a:p>
            <a:pPr algn="dist"/>
            <a:r>
              <a:rPr lang="en-US" altLang="zh-CN" sz="1600" b="1" dirty="0" err="1">
                <a:solidFill>
                  <a:schemeClr val="accent1">
                    <a:lumMod val="50000"/>
                  </a:schemeClr>
                </a:solidFill>
                <a:cs typeface="+mn-ea"/>
                <a:sym typeface="+mn-lt"/>
              </a:rPr>
              <a:t>PART.01</a:t>
            </a:r>
            <a:endParaRPr lang="en-US" altLang="zh-CN" sz="1600" b="1" dirty="0" err="1">
              <a:solidFill>
                <a:schemeClr val="accent1">
                  <a:lumMod val="50000"/>
                </a:schemeClr>
              </a:solidFill>
              <a:cs typeface="+mn-ea"/>
              <a:sym typeface="+mn-lt"/>
            </a:endParaRPr>
          </a:p>
        </p:txBody>
      </p:sp>
      <p:sp>
        <p:nvSpPr>
          <p:cNvPr id="9" name="图文框 8"/>
          <p:cNvSpPr/>
          <p:nvPr/>
        </p:nvSpPr>
        <p:spPr>
          <a:xfrm>
            <a:off x="11207203" y="5963688"/>
            <a:ext cx="517962" cy="517962"/>
          </a:xfrm>
          <a:prstGeom prst="frame">
            <a:avLst>
              <a:gd name="adj1" fmla="val 5842"/>
            </a:avLst>
          </a:prstGeom>
          <a:solidFill>
            <a:schemeClr val="accent1">
              <a:lumMod val="75000"/>
              <a:alpha val="43000"/>
            </a:schemeClr>
          </a:solidFill>
          <a:ln>
            <a:noFill/>
          </a:ln>
          <a:effectLst>
            <a:outerShdw blurRad="3810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schemeClr val="bg1"/>
              </a:solidFill>
              <a:effectLst>
                <a:outerShdw blurRad="381000" algn="ctr" rotWithShape="0">
                  <a:prstClr val="black">
                    <a:alpha val="25000"/>
                  </a:prstClr>
                </a:outerShdw>
              </a:effectLst>
              <a:cs typeface="+mn-ea"/>
              <a:sym typeface="+mn-lt"/>
            </a:endParaRPr>
          </a:p>
        </p:txBody>
      </p:sp>
      <p:sp>
        <p:nvSpPr>
          <p:cNvPr id="10" name="文本框 9"/>
          <p:cNvSpPr txBox="1"/>
          <p:nvPr/>
        </p:nvSpPr>
        <p:spPr>
          <a:xfrm>
            <a:off x="11103460" y="6004244"/>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VITO</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11" name="文本框 10"/>
          <p:cNvSpPr txBox="1"/>
          <p:nvPr/>
        </p:nvSpPr>
        <p:spPr>
          <a:xfrm>
            <a:off x="11105151" y="6188797"/>
            <a:ext cx="723900" cy="260350"/>
          </a:xfrm>
          <a:prstGeom prst="rect">
            <a:avLst/>
          </a:prstGeom>
          <a:noFill/>
        </p:spPr>
        <p:txBody>
          <a:bodyPr wrap="square" rtlCol="0">
            <a:spAutoFit/>
          </a:bodyPr>
          <a:lstStyle/>
          <a:p>
            <a:pPr algn="ctr"/>
            <a:r>
              <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rPr>
              <a:t>RAY</a:t>
            </a:r>
            <a:endParaRPr lang="en-US" altLang="zh-CN" sz="1100" b="1" dirty="0">
              <a:solidFill>
                <a:schemeClr val="accent1">
                  <a:lumMod val="75000"/>
                  <a:alpha val="50000"/>
                </a:schemeClr>
              </a:solidFill>
              <a:effectLst>
                <a:outerShdw blurRad="381000" algn="ctr" rotWithShape="0">
                  <a:prstClr val="black">
                    <a:alpha val="25000"/>
                  </a:prstClr>
                </a:outerShdw>
              </a:effectLst>
              <a:cs typeface="+mn-ea"/>
              <a:sym typeface="+mn-lt"/>
            </a:endParaRPr>
          </a:p>
        </p:txBody>
      </p:sp>
      <p:sp>
        <p:nvSpPr>
          <p:cNvPr id="2" name="文本框 1"/>
          <p:cNvSpPr txBox="1"/>
          <p:nvPr/>
        </p:nvSpPr>
        <p:spPr>
          <a:xfrm>
            <a:off x="534670" y="1168152"/>
            <a:ext cx="10866022" cy="523220"/>
          </a:xfrm>
          <a:prstGeom prst="rect">
            <a:avLst/>
          </a:prstGeom>
          <a:noFill/>
        </p:spPr>
        <p:txBody>
          <a:bodyPr wrap="square" rtlCol="0" anchor="t">
            <a:spAutoFit/>
          </a:bodyPr>
          <a:lstStyle/>
          <a:p>
            <a:pPr indent="266700"/>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在罗马建立独裁统治的尝试中，前三头同盟包括庞培、（）和（）。</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
        <p:nvSpPr>
          <p:cNvPr id="4" name="文本框 3"/>
          <p:cNvSpPr txBox="1"/>
          <p:nvPr/>
        </p:nvSpPr>
        <p:spPr>
          <a:xfrm>
            <a:off x="1740877" y="1875925"/>
            <a:ext cx="6096000" cy="1815882"/>
          </a:xfrm>
          <a:prstGeom prst="rect">
            <a:avLst/>
          </a:prstGeom>
          <a:noFill/>
        </p:spPr>
        <p:txBody>
          <a:bodyPr wrap="square">
            <a:spAutoFit/>
          </a:bodyPr>
          <a:lstStyle/>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A.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凯撒，克拉苏</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B.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屋大维，雷必达</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C.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凯撒，屋大维</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a:p>
            <a:pPr algn="just"/>
            <a:r>
              <a:rPr lang="en-US" altLang="zh-CN" sz="2800" b="1" kern="100" dirty="0">
                <a:effectLst/>
                <a:latin typeface="等线" panose="02010600030101010101" pitchFamily="2" charset="-122"/>
                <a:ea typeface="等线" panose="02010600030101010101" pitchFamily="2" charset="-122"/>
                <a:cs typeface="Times New Roman" panose="02020603050405020304" pitchFamily="18" charset="0"/>
              </a:rPr>
              <a:t>D . </a:t>
            </a:r>
            <a:r>
              <a:rPr lang="zh-CN" altLang="zh-CN" sz="2800" b="1" kern="100" dirty="0">
                <a:effectLst/>
                <a:latin typeface="等线" panose="02010600030101010101" pitchFamily="2" charset="-122"/>
                <a:ea typeface="等线" panose="02010600030101010101" pitchFamily="2" charset="-122"/>
                <a:cs typeface="Times New Roman" panose="02020603050405020304" pitchFamily="18" charset="0"/>
              </a:rPr>
              <a:t>安东尼，雷必达</a:t>
            </a:r>
            <a:endParaRPr lang="zh-CN" altLang="zh-CN" sz="2800" kern="100" dirty="0">
              <a:effectLst/>
              <a:latin typeface="等线" panose="02010600030101010101" pitchFamily="2" charset="-122"/>
              <a:ea typeface="等线" panose="02010600030101010101" pitchFamily="2" charset="-122"/>
              <a:cs typeface="Times New Roman" panose="02020603050405020304" pitchFamily="18" charset="0"/>
            </a:endParaRPr>
          </a:p>
        </p:txBody>
      </p:sp>
    </p:spTree>
    <p:custDataLst>
      <p:tags r:id="rId2"/>
    </p:custDataLst>
  </p:cSld>
  <p:clrMapOvr>
    <a:masterClrMapping/>
  </p:clrMapOvr>
  <p:transition>
    <p:random/>
  </p:transition>
</p:sld>
</file>

<file path=ppt/tags/tag1.xml><?xml version="1.0" encoding="utf-8"?>
<p:tagLst xmlns:p="http://schemas.openxmlformats.org/presentationml/2006/main">
  <p:tag name="KSO_WM_BEAUTIFY_FLAG" val="#wm#"/>
  <p:tag name="KSO_WM_TEMPLATE_CATEGORY" val="custom"/>
  <p:tag name="KSO_WM_TEMPLATE_INDEX" val="20205081"/>
</p:tagLst>
</file>

<file path=ppt/tags/tag10.xml><?xml version="1.0" encoding="utf-8"?>
<p:tagLst xmlns:p="http://schemas.openxmlformats.org/presentationml/2006/main">
  <p:tag name="KSO_WM_BEAUTIFY_FLAG" val="#wm#"/>
  <p:tag name="KSO_WM_TEMPLATE_CATEGORY" val="custom"/>
  <p:tag name="KSO_WM_TEMPLATE_INDEX" val="20205081"/>
</p:tagLst>
</file>

<file path=ppt/tags/tag11.xml><?xml version="1.0" encoding="utf-8"?>
<p:tagLst xmlns:p="http://schemas.openxmlformats.org/presentationml/2006/main">
  <p:tag name="KSO_WM_BEAUTIFY_FLAG" val="#wm#"/>
  <p:tag name="KSO_WM_TEMPLATE_CATEGORY" val="custom"/>
  <p:tag name="KSO_WM_TEMPLATE_INDEX" val="20205081"/>
</p:tagLst>
</file>

<file path=ppt/tags/tag12.xml><?xml version="1.0" encoding="utf-8"?>
<p:tagLst xmlns:p="http://schemas.openxmlformats.org/presentationml/2006/main">
  <p:tag name="KSO_WM_BEAUTIFY_FLAG" val="#wm#"/>
  <p:tag name="KSO_WM_TEMPLATE_CATEGORY" val="custom"/>
  <p:tag name="KSO_WM_TEMPLATE_INDEX" val="20205081"/>
</p:tagLst>
</file>

<file path=ppt/tags/tag13.xml><?xml version="1.0" encoding="utf-8"?>
<p:tagLst xmlns:p="http://schemas.openxmlformats.org/presentationml/2006/main">
  <p:tag name="KSO_WM_BEAUTIFY_FLAG" val="#wm#"/>
  <p:tag name="KSO_WM_TEMPLATE_CATEGORY" val="custom"/>
  <p:tag name="KSO_WM_TEMPLATE_INDEX" val="20205081"/>
</p:tagLst>
</file>

<file path=ppt/tags/tag14.xml><?xml version="1.0" encoding="utf-8"?>
<p:tagLst xmlns:p="http://schemas.openxmlformats.org/presentationml/2006/main">
  <p:tag name="KSO_WM_BEAUTIFY_FLAG" val="#wm#"/>
  <p:tag name="KSO_WM_TEMPLATE_CATEGORY" val="custom"/>
  <p:tag name="KSO_WM_TEMPLATE_INDEX" val="20205081"/>
</p:tagLst>
</file>

<file path=ppt/tags/tag15.xml><?xml version="1.0" encoding="utf-8"?>
<p:tagLst xmlns:p="http://schemas.openxmlformats.org/presentationml/2006/main">
  <p:tag name="KSO_WM_BEAUTIFY_FLAG" val="#wm#"/>
  <p:tag name="KSO_WM_TEMPLATE_CATEGORY" val="custom"/>
  <p:tag name="KSO_WM_TEMPLATE_INDEX" val="20205081"/>
</p:tagLst>
</file>

<file path=ppt/tags/tag16.xml><?xml version="1.0" encoding="utf-8"?>
<p:tagLst xmlns:p="http://schemas.openxmlformats.org/presentationml/2006/main">
  <p:tag name="KSO_WM_BEAUTIFY_FLAG" val="#wm#"/>
  <p:tag name="KSO_WM_TEMPLATE_CATEGORY" val="custom"/>
  <p:tag name="KSO_WM_TEMPLATE_INDEX" val="20205081"/>
</p:tagLst>
</file>

<file path=ppt/tags/tag17.xml><?xml version="1.0" encoding="utf-8"?>
<p:tagLst xmlns:p="http://schemas.openxmlformats.org/presentationml/2006/main">
  <p:tag name="KSO_WM_BEAUTIFY_FLAG" val="#wm#"/>
  <p:tag name="KSO_WM_TEMPLATE_CATEGORY" val="custom"/>
  <p:tag name="KSO_WM_TEMPLATE_INDEX" val="20205081"/>
</p:tagLst>
</file>

<file path=ppt/tags/tag18.xml><?xml version="1.0" encoding="utf-8"?>
<p:tagLst xmlns:p="http://schemas.openxmlformats.org/presentationml/2006/main">
  <p:tag name="KSO_WM_BEAUTIFY_FLAG" val="#wm#"/>
  <p:tag name="KSO_WM_TEMPLATE_CATEGORY" val="custom"/>
  <p:tag name="KSO_WM_TEMPLATE_INDEX" val="20205081"/>
</p:tagLst>
</file>

<file path=ppt/tags/tag19.xml><?xml version="1.0" encoding="utf-8"?>
<p:tagLst xmlns:p="http://schemas.openxmlformats.org/presentationml/2006/main">
  <p:tag name="KSO_WM_BEAUTIFY_FLAG" val="#wm#"/>
  <p:tag name="KSO_WM_TEMPLATE_CATEGORY" val="custom"/>
  <p:tag name="KSO_WM_TEMPLATE_INDEX" val="20205081"/>
</p:tagLst>
</file>

<file path=ppt/tags/tag2.xml><?xml version="1.0" encoding="utf-8"?>
<p:tagLst xmlns:p="http://schemas.openxmlformats.org/presentationml/2006/main">
  <p:tag name="KSO_WM_BEAUTIFY_FLAG" val="#wm#"/>
  <p:tag name="KSO_WM_TEMPLATE_CATEGORY" val="custom"/>
  <p:tag name="KSO_WM_TEMPLATE_INDEX" val="20205081"/>
</p:tagLst>
</file>

<file path=ppt/tags/tag20.xml><?xml version="1.0" encoding="utf-8"?>
<p:tagLst xmlns:p="http://schemas.openxmlformats.org/presentationml/2006/main">
  <p:tag name="KSO_WM_BEAUTIFY_FLAG" val="#wm#"/>
  <p:tag name="KSO_WM_TEMPLATE_CATEGORY" val="custom"/>
  <p:tag name="KSO_WM_TEMPLATE_INDEX" val="20205081"/>
</p:tagLst>
</file>

<file path=ppt/tags/tag21.xml><?xml version="1.0" encoding="utf-8"?>
<p:tagLst xmlns:p="http://schemas.openxmlformats.org/presentationml/2006/main">
  <p:tag name="KSO_WM_BEAUTIFY_FLAG" val="#wm#"/>
  <p:tag name="KSO_WM_TEMPLATE_CATEGORY" val="custom"/>
  <p:tag name="KSO_WM_TEMPLATE_INDEX" val="20205081"/>
</p:tagLst>
</file>

<file path=ppt/tags/tag22.xml><?xml version="1.0" encoding="utf-8"?>
<p:tagLst xmlns:p="http://schemas.openxmlformats.org/presentationml/2006/main">
  <p:tag name="KSO_WM_BEAUTIFY_FLAG" val="#wm#"/>
  <p:tag name="KSO_WM_TEMPLATE_CATEGORY" val="custom"/>
  <p:tag name="KSO_WM_TEMPLATE_INDEX" val="20205081"/>
</p:tagLst>
</file>

<file path=ppt/tags/tag23.xml><?xml version="1.0" encoding="utf-8"?>
<p:tagLst xmlns:p="http://schemas.openxmlformats.org/presentationml/2006/main">
  <p:tag name="KSO_WM_BEAUTIFY_FLAG" val="#wm#"/>
  <p:tag name="KSO_WM_TEMPLATE_CATEGORY" val="custom"/>
  <p:tag name="KSO_WM_TEMPLATE_INDEX" val="20205081"/>
</p:tagLst>
</file>

<file path=ppt/tags/tag24.xml><?xml version="1.0" encoding="utf-8"?>
<p:tagLst xmlns:p="http://schemas.openxmlformats.org/presentationml/2006/main">
  <p:tag name="KSO_WM_BEAUTIFY_FLAG" val="#wm#"/>
  <p:tag name="KSO_WM_TEMPLATE_CATEGORY" val="custom"/>
  <p:tag name="KSO_WM_TEMPLATE_INDEX" val="20205081"/>
</p:tagLst>
</file>

<file path=ppt/tags/tag25.xml><?xml version="1.0" encoding="utf-8"?>
<p:tagLst xmlns:p="http://schemas.openxmlformats.org/presentationml/2006/main">
  <p:tag name="KSO_WM_BEAUTIFY_FLAG" val="#wm#"/>
  <p:tag name="KSO_WM_TEMPLATE_CATEGORY" val="custom"/>
  <p:tag name="KSO_WM_TEMPLATE_INDEX" val="20205081"/>
</p:tagLst>
</file>

<file path=ppt/tags/tag26.xml><?xml version="1.0" encoding="utf-8"?>
<p:tagLst xmlns:p="http://schemas.openxmlformats.org/presentationml/2006/main">
  <p:tag name="KSO_WM_BEAUTIFY_FLAG" val="#wm#"/>
  <p:tag name="KSO_WM_TEMPLATE_CATEGORY" val="custom"/>
  <p:tag name="KSO_WM_TEMPLATE_INDEX" val="20205081"/>
</p:tagLst>
</file>

<file path=ppt/tags/tag27.xml><?xml version="1.0" encoding="utf-8"?>
<p:tagLst xmlns:p="http://schemas.openxmlformats.org/presentationml/2006/main">
  <p:tag name="KSO_WM_BEAUTIFY_FLAG" val="#wm#"/>
  <p:tag name="KSO_WM_TEMPLATE_CATEGORY" val="custom"/>
  <p:tag name="KSO_WM_TEMPLATE_INDEX" val="20205081"/>
</p:tagLst>
</file>

<file path=ppt/tags/tag28.xml><?xml version="1.0" encoding="utf-8"?>
<p:tagLst xmlns:p="http://schemas.openxmlformats.org/presentationml/2006/main">
  <p:tag name="KSO_WM_BEAUTIFY_FLAG" val="#wm#"/>
  <p:tag name="KSO_WM_TEMPLATE_CATEGORY" val="custom"/>
  <p:tag name="KSO_WM_TEMPLATE_INDEX" val="20205081"/>
</p:tagLst>
</file>

<file path=ppt/tags/tag29.xml><?xml version="1.0" encoding="utf-8"?>
<p:tagLst xmlns:p="http://schemas.openxmlformats.org/presentationml/2006/main">
  <p:tag name="KSO_WM_BEAUTIFY_FLAG" val="#wm#"/>
  <p:tag name="KSO_WM_TEMPLATE_CATEGORY" val="custom"/>
  <p:tag name="KSO_WM_TEMPLATE_INDEX" val="20205081"/>
</p:tagLst>
</file>

<file path=ppt/tags/tag3.xml><?xml version="1.0" encoding="utf-8"?>
<p:tagLst xmlns:p="http://schemas.openxmlformats.org/presentationml/2006/main">
  <p:tag name="KSO_WM_BEAUTIFY_FLAG" val="#wm#"/>
  <p:tag name="KSO_WM_TEMPLATE_CATEGORY" val="custom"/>
  <p:tag name="KSO_WM_TEMPLATE_INDEX" val="20205081"/>
</p:tagLst>
</file>

<file path=ppt/tags/tag30.xml><?xml version="1.0" encoding="utf-8"?>
<p:tagLst xmlns:p="http://schemas.openxmlformats.org/presentationml/2006/main">
  <p:tag name="KSO_WM_BEAUTIFY_FLAG" val="#wm#"/>
  <p:tag name="KSO_WM_TEMPLATE_CATEGORY" val="custom"/>
  <p:tag name="KSO_WM_TEMPLATE_INDEX" val="20205081"/>
</p:tagLst>
</file>

<file path=ppt/tags/tag31.xml><?xml version="1.0" encoding="utf-8"?>
<p:tagLst xmlns:p="http://schemas.openxmlformats.org/presentationml/2006/main">
  <p:tag name="KSO_WM_BEAUTIFY_FLAG" val="#wm#"/>
  <p:tag name="KSO_WM_TEMPLATE_CATEGORY" val="custom"/>
  <p:tag name="KSO_WM_TEMPLATE_INDEX" val="20205081"/>
</p:tagLst>
</file>

<file path=ppt/tags/tag32.xml><?xml version="1.0" encoding="utf-8"?>
<p:tagLst xmlns:p="http://schemas.openxmlformats.org/presentationml/2006/main">
  <p:tag name="KSO_WM_BEAUTIFY_FLAG" val="#wm#"/>
  <p:tag name="KSO_WM_TEMPLATE_CATEGORY" val="custom"/>
  <p:tag name="KSO_WM_TEMPLATE_INDEX" val="20205081"/>
</p:tagLst>
</file>

<file path=ppt/tags/tag33.xml><?xml version="1.0" encoding="utf-8"?>
<p:tagLst xmlns:p="http://schemas.openxmlformats.org/presentationml/2006/main">
  <p:tag name="KSO_WM_BEAUTIFY_FLAG" val="#wm#"/>
  <p:tag name="KSO_WM_TEMPLATE_CATEGORY" val="custom"/>
  <p:tag name="KSO_WM_TEMPLATE_INDEX" val="20205081"/>
</p:tagLst>
</file>

<file path=ppt/tags/tag34.xml><?xml version="1.0" encoding="utf-8"?>
<p:tagLst xmlns:p="http://schemas.openxmlformats.org/presentationml/2006/main">
  <p:tag name="KSO_WM_BEAUTIFY_FLAG" val="#wm#"/>
  <p:tag name="KSO_WM_TEMPLATE_CATEGORY" val="custom"/>
  <p:tag name="KSO_WM_TEMPLATE_INDEX" val="20205081"/>
</p:tagLst>
</file>

<file path=ppt/tags/tag35.xml><?xml version="1.0" encoding="utf-8"?>
<p:tagLst xmlns:p="http://schemas.openxmlformats.org/presentationml/2006/main">
  <p:tag name="KSO_WM_BEAUTIFY_FLAG" val="#wm#"/>
  <p:tag name="KSO_WM_TEMPLATE_CATEGORY" val="custom"/>
  <p:tag name="KSO_WM_TEMPLATE_INDEX" val="20205081"/>
</p:tagLst>
</file>

<file path=ppt/tags/tag36.xml><?xml version="1.0" encoding="utf-8"?>
<p:tagLst xmlns:p="http://schemas.openxmlformats.org/presentationml/2006/main">
  <p:tag name="KSO_WM_BEAUTIFY_FLAG" val="#wm#"/>
  <p:tag name="KSO_WM_TEMPLATE_CATEGORY" val="custom"/>
  <p:tag name="KSO_WM_TEMPLATE_INDEX" val="20205081"/>
</p:tagLst>
</file>

<file path=ppt/tags/tag37.xml><?xml version="1.0" encoding="utf-8"?>
<p:tagLst xmlns:p="http://schemas.openxmlformats.org/presentationml/2006/main">
  <p:tag name="KSO_WM_BEAUTIFY_FLAG" val="#wm#"/>
  <p:tag name="KSO_WM_TEMPLATE_CATEGORY" val="custom"/>
  <p:tag name="KSO_WM_TEMPLATE_INDEX" val="20205081"/>
</p:tagLst>
</file>

<file path=ppt/tags/tag38.xml><?xml version="1.0" encoding="utf-8"?>
<p:tagLst xmlns:p="http://schemas.openxmlformats.org/presentationml/2006/main">
  <p:tag name="KSO_WM_BEAUTIFY_FLAG" val="#wm#"/>
  <p:tag name="KSO_WM_TEMPLATE_CATEGORY" val="custom"/>
  <p:tag name="KSO_WM_TEMPLATE_INDEX" val="20205081"/>
</p:tagLst>
</file>

<file path=ppt/tags/tag39.xml><?xml version="1.0" encoding="utf-8"?>
<p:tagLst xmlns:p="http://schemas.openxmlformats.org/presentationml/2006/main">
  <p:tag name="KSO_WM_BEAUTIFY_FLAG" val="#wm#"/>
  <p:tag name="KSO_WM_TEMPLATE_CATEGORY" val="custom"/>
  <p:tag name="KSO_WM_TEMPLATE_INDEX" val="20205081"/>
</p:tagLst>
</file>

<file path=ppt/tags/tag4.xml><?xml version="1.0" encoding="utf-8"?>
<p:tagLst xmlns:p="http://schemas.openxmlformats.org/presentationml/2006/main">
  <p:tag name="KSO_WM_BEAUTIFY_FLAG" val="#wm#"/>
  <p:tag name="KSO_WM_TEMPLATE_CATEGORY" val="custom"/>
  <p:tag name="KSO_WM_TEMPLATE_INDEX" val="20205081"/>
</p:tagLst>
</file>

<file path=ppt/tags/tag40.xml><?xml version="1.0" encoding="utf-8"?>
<p:tagLst xmlns:p="http://schemas.openxmlformats.org/presentationml/2006/main">
  <p:tag name="KSO_WM_BEAUTIFY_FLAG" val="#wm#"/>
  <p:tag name="KSO_WM_TEMPLATE_CATEGORY" val="custom"/>
  <p:tag name="KSO_WM_TEMPLATE_INDEX" val="20205081"/>
</p:tagLst>
</file>

<file path=ppt/tags/tag41.xml><?xml version="1.0" encoding="utf-8"?>
<p:tagLst xmlns:p="http://schemas.openxmlformats.org/presentationml/2006/main">
  <p:tag name="KSO_WM_BEAUTIFY_FLAG" val="#wm#"/>
  <p:tag name="KSO_WM_TEMPLATE_CATEGORY" val="custom"/>
  <p:tag name="KSO_WM_TEMPLATE_INDEX" val="20205081"/>
</p:tagLst>
</file>

<file path=ppt/tags/tag42.xml><?xml version="1.0" encoding="utf-8"?>
<p:tagLst xmlns:p="http://schemas.openxmlformats.org/presentationml/2006/main">
  <p:tag name="KSO_WM_BEAUTIFY_FLAG" val="#wm#"/>
  <p:tag name="KSO_WM_TEMPLATE_CATEGORY" val="custom"/>
  <p:tag name="KSO_WM_TEMPLATE_INDEX" val="20205081"/>
</p:tagLst>
</file>

<file path=ppt/tags/tag43.xml><?xml version="1.0" encoding="utf-8"?>
<p:tagLst xmlns:p="http://schemas.openxmlformats.org/presentationml/2006/main">
  <p:tag name="KSO_WM_BEAUTIFY_FLAG" val="#wm#"/>
  <p:tag name="KSO_WM_TEMPLATE_CATEGORY" val="custom"/>
  <p:tag name="KSO_WM_TEMPLATE_INDEX" val="20205081"/>
</p:tagLst>
</file>

<file path=ppt/tags/tag44.xml><?xml version="1.0" encoding="utf-8"?>
<p:tagLst xmlns:p="http://schemas.openxmlformats.org/presentationml/2006/main">
  <p:tag name="KSO_WM_BEAUTIFY_FLAG" val="#wm#"/>
  <p:tag name="KSO_WM_TEMPLATE_CATEGORY" val="custom"/>
  <p:tag name="KSO_WM_TEMPLATE_INDEX" val="20205081"/>
</p:tagLst>
</file>

<file path=ppt/tags/tag45.xml><?xml version="1.0" encoding="utf-8"?>
<p:tagLst xmlns:p="http://schemas.openxmlformats.org/presentationml/2006/main">
  <p:tag name="KSO_WM_BEAUTIFY_FLAG" val="#wm#"/>
  <p:tag name="KSO_WM_TEMPLATE_CATEGORY" val="custom"/>
  <p:tag name="KSO_WM_TEMPLATE_INDEX" val="20205081"/>
</p:tagLst>
</file>

<file path=ppt/tags/tag46.xml><?xml version="1.0" encoding="utf-8"?>
<p:tagLst xmlns:p="http://schemas.openxmlformats.org/presentationml/2006/main">
  <p:tag name="KSO_WM_BEAUTIFY_FLAG" val="#wm#"/>
  <p:tag name="KSO_WM_TEMPLATE_CATEGORY" val="custom"/>
  <p:tag name="KSO_WM_TEMPLATE_INDEX" val="20205081"/>
</p:tagLst>
</file>

<file path=ppt/tags/tag47.xml><?xml version="1.0" encoding="utf-8"?>
<p:tagLst xmlns:p="http://schemas.openxmlformats.org/presentationml/2006/main">
  <p:tag name="KSO_WM_BEAUTIFY_FLAG" val="#wm#"/>
  <p:tag name="KSO_WM_TEMPLATE_CATEGORY" val="custom"/>
  <p:tag name="KSO_WM_TEMPLATE_INDEX" val="20205081"/>
</p:tagLst>
</file>

<file path=ppt/tags/tag48.xml><?xml version="1.0" encoding="utf-8"?>
<p:tagLst xmlns:p="http://schemas.openxmlformats.org/presentationml/2006/main">
  <p:tag name="KSO_WM_BEAUTIFY_FLAG" val="#wm#"/>
  <p:tag name="KSO_WM_TEMPLATE_CATEGORY" val="custom"/>
  <p:tag name="KSO_WM_TEMPLATE_INDEX" val="20205081"/>
</p:tagLst>
</file>

<file path=ppt/tags/tag49.xml><?xml version="1.0" encoding="utf-8"?>
<p:tagLst xmlns:p="http://schemas.openxmlformats.org/presentationml/2006/main">
  <p:tag name="KSO_WM_BEAUTIFY_FLAG" val="#wm#"/>
  <p:tag name="KSO_WM_TEMPLATE_CATEGORY" val="custom"/>
  <p:tag name="KSO_WM_TEMPLATE_INDEX" val="20205081"/>
</p:tagLst>
</file>

<file path=ppt/tags/tag5.xml><?xml version="1.0" encoding="utf-8"?>
<p:tagLst xmlns:p="http://schemas.openxmlformats.org/presentationml/2006/main">
  <p:tag name="KSO_WM_BEAUTIFY_FLAG" val="#wm#"/>
  <p:tag name="KSO_WM_TEMPLATE_CATEGORY" val="custom"/>
  <p:tag name="KSO_WM_TEMPLATE_INDEX" val="20205081"/>
</p:tagLst>
</file>

<file path=ppt/tags/tag50.xml><?xml version="1.0" encoding="utf-8"?>
<p:tagLst xmlns:p="http://schemas.openxmlformats.org/presentationml/2006/main">
  <p:tag name="KSO_WM_BEAUTIFY_FLAG" val="#wm#"/>
  <p:tag name="KSO_WM_TEMPLATE_CATEGORY" val="custom"/>
  <p:tag name="KSO_WM_TEMPLATE_INDEX" val="20205081"/>
</p:tagLst>
</file>

<file path=ppt/tags/tag51.xml><?xml version="1.0" encoding="utf-8"?>
<p:tagLst xmlns:p="http://schemas.openxmlformats.org/presentationml/2006/main">
  <p:tag name="KSO_WM_BEAUTIFY_FLAG" val="#wm#"/>
  <p:tag name="KSO_WM_TEMPLATE_CATEGORY" val="custom"/>
  <p:tag name="KSO_WM_TEMPLATE_INDEX" val="20205081"/>
</p:tagLst>
</file>

<file path=ppt/tags/tag52.xml><?xml version="1.0" encoding="utf-8"?>
<p:tagLst xmlns:p="http://schemas.openxmlformats.org/presentationml/2006/main">
  <p:tag name="KSO_WM_BEAUTIFY_FLAG" val="#wm#"/>
  <p:tag name="KSO_WM_TEMPLATE_CATEGORY" val="custom"/>
  <p:tag name="KSO_WM_TEMPLATE_INDEX" val="20205081"/>
</p:tagLst>
</file>

<file path=ppt/tags/tag53.xml><?xml version="1.0" encoding="utf-8"?>
<p:tagLst xmlns:p="http://schemas.openxmlformats.org/presentationml/2006/main">
  <p:tag name="KSO_WM_BEAUTIFY_FLAG" val="#wm#"/>
  <p:tag name="KSO_WM_TEMPLATE_CATEGORY" val="custom"/>
  <p:tag name="KSO_WM_TEMPLATE_INDEX" val="20205081"/>
</p:tagLst>
</file>

<file path=ppt/tags/tag54.xml><?xml version="1.0" encoding="utf-8"?>
<p:tagLst xmlns:p="http://schemas.openxmlformats.org/presentationml/2006/main">
  <p:tag name="COMMONDATA" val="eyJoZGlkIjoiNzY0ZTdjZDc5N2ExYjFjMTVmYzdjN2I3MDE3NmFiNTMifQ=="/>
</p:tagLst>
</file>

<file path=ppt/tags/tag6.xml><?xml version="1.0" encoding="utf-8"?>
<p:tagLst xmlns:p="http://schemas.openxmlformats.org/presentationml/2006/main">
  <p:tag name="KSO_WM_BEAUTIFY_FLAG" val="#wm#"/>
  <p:tag name="KSO_WM_TEMPLATE_CATEGORY" val="custom"/>
  <p:tag name="KSO_WM_TEMPLATE_INDEX" val="20205081"/>
</p:tagLst>
</file>

<file path=ppt/tags/tag7.xml><?xml version="1.0" encoding="utf-8"?>
<p:tagLst xmlns:p="http://schemas.openxmlformats.org/presentationml/2006/main">
  <p:tag name="KSO_WM_BEAUTIFY_FLAG" val="#wm#"/>
  <p:tag name="KSO_WM_TEMPLATE_CATEGORY" val="custom"/>
  <p:tag name="KSO_WM_TEMPLATE_INDEX" val="20205081"/>
</p:tagLst>
</file>

<file path=ppt/tags/tag8.xml><?xml version="1.0" encoding="utf-8"?>
<p:tagLst xmlns:p="http://schemas.openxmlformats.org/presentationml/2006/main">
  <p:tag name="KSO_WM_BEAUTIFY_FLAG" val="#wm#"/>
  <p:tag name="KSO_WM_TEMPLATE_CATEGORY" val="custom"/>
  <p:tag name="KSO_WM_TEMPLATE_INDEX" val="20205081"/>
</p:tagLst>
</file>

<file path=ppt/tags/tag9.xml><?xml version="1.0" encoding="utf-8"?>
<p:tagLst xmlns:p="http://schemas.openxmlformats.org/presentationml/2006/main">
  <p:tag name="KSO_WM_BEAUTIFY_FLAG" val="#wm#"/>
  <p:tag name="KSO_WM_TEMPLATE_CATEGORY" val="custom"/>
  <p:tag name="KSO_WM_TEMPLATE_INDEX" val="20205081"/>
</p:tagLst>
</file>

<file path=ppt/theme/theme1.xml><?xml version="1.0" encoding="utf-8"?>
<a:theme xmlns:a="http://schemas.openxmlformats.org/drawingml/2006/main" name="第一PPT，www.1ppt.com">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自定义设计方案">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7820</Words>
  <Application>WPS 演示</Application>
  <PresentationFormat>宽屏</PresentationFormat>
  <Paragraphs>742</Paragraphs>
  <Slides>53</Slides>
  <Notes>0</Notes>
  <HiddenSlides>0</HiddenSlides>
  <MMClips>0</MMClips>
  <ScaleCrop>false</ScaleCrop>
  <HeadingPairs>
    <vt:vector size="6" baseType="variant">
      <vt:variant>
        <vt:lpstr>已用的字体</vt:lpstr>
      </vt:variant>
      <vt:variant>
        <vt:i4>11</vt:i4>
      </vt:variant>
      <vt:variant>
        <vt:lpstr>主题</vt:lpstr>
      </vt:variant>
      <vt:variant>
        <vt:i4>2</vt:i4>
      </vt:variant>
      <vt:variant>
        <vt:lpstr>幻灯片标题</vt:lpstr>
      </vt:variant>
      <vt:variant>
        <vt:i4>53</vt:i4>
      </vt:variant>
    </vt:vector>
  </HeadingPairs>
  <TitlesOfParts>
    <vt:vector size="66" baseType="lpstr">
      <vt:lpstr>Arial</vt:lpstr>
      <vt:lpstr>宋体</vt:lpstr>
      <vt:lpstr>Wingdings</vt:lpstr>
      <vt:lpstr>微软雅黑</vt:lpstr>
      <vt:lpstr>等线</vt:lpstr>
      <vt:lpstr>Helvetica</vt:lpstr>
      <vt:lpstr>Times New Roman</vt:lpstr>
      <vt:lpstr>Arial Unicode MS</vt:lpstr>
      <vt:lpstr>等线 Light</vt:lpstr>
      <vt:lpstr>楷体</vt:lpstr>
      <vt:lpstr>Calibri</vt:lpstr>
      <vt:lpstr>第一PPT，www.1ppt.com</vt:lpstr>
      <vt:lpstr>自定义设计方案</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第一PPT，www.1ppt.com</Company>
  <LinksUpToDate>false</LinksUpToDate>
  <SharedDoc>false</SharedDoc>
  <HyperlinksChanged>false</HyperlinksChanged>
  <AppVersion>14.0000</AppVersion>
  <Manager>第一PPT</Manager>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蓝色油画</dc:title>
  <dc:creator>第一PPT</dc:creator>
  <cp:keywords>www.1ppt.com</cp:keywords>
  <dc:description>www.1ppt.com</dc:description>
  <cp:lastModifiedBy>chengms</cp:lastModifiedBy>
  <cp:revision>45</cp:revision>
  <dcterms:created xsi:type="dcterms:W3CDTF">2023-05-11T04:38:00Z</dcterms:created>
  <dcterms:modified xsi:type="dcterms:W3CDTF">2024-05-31T22:34:06Z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9B3A0A79BBDDE929E9CB5B643C72D555</vt:lpwstr>
  </property>
  <property fmtid="{D5CDD505-2E9C-101B-9397-08002B2CF9AE}" pid="3" name="KSOProductBuildVer">
    <vt:lpwstr>2052-12.1.0.16929</vt:lpwstr>
  </property>
</Properties>
</file>